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7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698" r:id="rId1"/>
    <p:sldMasterId id="2147484858" r:id="rId2"/>
    <p:sldMasterId id="2147484846" r:id="rId3"/>
    <p:sldMasterId id="2147484774" r:id="rId4"/>
    <p:sldMasterId id="2147484652" r:id="rId5"/>
    <p:sldMasterId id="2147484664" r:id="rId6"/>
    <p:sldMasterId id="2147484171" r:id="rId7"/>
  </p:sldMasterIdLst>
  <p:notesMasterIdLst>
    <p:notesMasterId r:id="rId35"/>
  </p:notesMasterIdLst>
  <p:handoutMasterIdLst>
    <p:handoutMasterId r:id="rId36"/>
  </p:handoutMasterIdLst>
  <p:sldIdLst>
    <p:sldId id="258" r:id="rId8"/>
    <p:sldId id="261" r:id="rId9"/>
    <p:sldId id="263" r:id="rId10"/>
    <p:sldId id="300" r:id="rId11"/>
    <p:sldId id="301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84" r:id="rId23"/>
    <p:sldId id="285" r:id="rId24"/>
    <p:sldId id="296" r:id="rId25"/>
    <p:sldId id="286" r:id="rId26"/>
    <p:sldId id="287" r:id="rId27"/>
    <p:sldId id="288" r:id="rId28"/>
    <p:sldId id="289" r:id="rId29"/>
    <p:sldId id="295" r:id="rId30"/>
    <p:sldId id="290" r:id="rId31"/>
    <p:sldId id="293" r:id="rId32"/>
    <p:sldId id="291" r:id="rId33"/>
    <p:sldId id="297" r:id="rId34"/>
  </p:sldIdLst>
  <p:sldSz cx="9144000" cy="6858000" type="letter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 pitchFamily="-68" charset="0"/>
        <a:ea typeface="ヒラギノ角ゴ ProN W3" pitchFamily="-68" charset="-128"/>
        <a:cs typeface="+mn-cs"/>
        <a:sym typeface="GillSans" pitchFamily="-68" charset="0"/>
      </a:defRPr>
    </a:lvl1pPr>
    <a:lvl2pPr marL="320675" indent="136525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 pitchFamily="-68" charset="0"/>
        <a:ea typeface="ヒラギノ角ゴ ProN W3" pitchFamily="-68" charset="-128"/>
        <a:cs typeface="+mn-cs"/>
        <a:sym typeface="GillSans" pitchFamily="-68" charset="0"/>
      </a:defRPr>
    </a:lvl2pPr>
    <a:lvl3pPr marL="641350" indent="27305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 pitchFamily="-68" charset="0"/>
        <a:ea typeface="ヒラギノ角ゴ ProN W3" pitchFamily="-68" charset="-128"/>
        <a:cs typeface="+mn-cs"/>
        <a:sym typeface="GillSans" pitchFamily="-68" charset="0"/>
      </a:defRPr>
    </a:lvl3pPr>
    <a:lvl4pPr marL="963613" indent="407988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 pitchFamily="-68" charset="0"/>
        <a:ea typeface="ヒラギノ角ゴ ProN W3" pitchFamily="-68" charset="-128"/>
        <a:cs typeface="+mn-cs"/>
        <a:sym typeface="GillSans" pitchFamily="-68" charset="0"/>
      </a:defRPr>
    </a:lvl4pPr>
    <a:lvl5pPr marL="1284288" indent="544513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 pitchFamily="-68" charset="0"/>
        <a:ea typeface="ヒラギノ角ゴ ProN W3" pitchFamily="-68" charset="-128"/>
        <a:cs typeface="+mn-cs"/>
        <a:sym typeface="GillSans" pitchFamily="-68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Sans" pitchFamily="-68" charset="0"/>
        <a:ea typeface="ヒラギノ角ゴ ProN W3" pitchFamily="-68" charset="-128"/>
        <a:cs typeface="+mn-cs"/>
        <a:sym typeface="GillSans" pitchFamily="-68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Sans" pitchFamily="-68" charset="0"/>
        <a:ea typeface="ヒラギノ角ゴ ProN W3" pitchFamily="-68" charset="-128"/>
        <a:cs typeface="+mn-cs"/>
        <a:sym typeface="GillSans" pitchFamily="-68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Sans" pitchFamily="-68" charset="0"/>
        <a:ea typeface="ヒラギノ角ゴ ProN W3" pitchFamily="-68" charset="-128"/>
        <a:cs typeface="+mn-cs"/>
        <a:sym typeface="GillSans" pitchFamily="-68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Sans" pitchFamily="-68" charset="0"/>
        <a:ea typeface="ヒラギノ角ゴ ProN W3" pitchFamily="-68" charset="-128"/>
        <a:cs typeface="+mn-cs"/>
        <a:sym typeface="GillSans" pitchFamily="-6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EDEDE"/>
    <a:srgbClr val="F8FAFE"/>
    <a:srgbClr val="7ABC32"/>
    <a:srgbClr val="EBF1FB"/>
    <a:srgbClr val="FAFAEC"/>
    <a:srgbClr val="F4F4D8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62" autoAdjust="0"/>
    <p:restoredTop sz="90841"/>
  </p:normalViewPr>
  <p:slideViewPr>
    <p:cSldViewPr snapToGrid="0">
      <p:cViewPr varScale="1">
        <p:scale>
          <a:sx n="104" d="100"/>
          <a:sy n="104" d="100"/>
        </p:scale>
        <p:origin x="23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2220" y="-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392669891782538E-2"/>
          <c:y val="0.16820193772074787"/>
          <c:w val="0.92921466021643495"/>
          <c:h val="0.795584070509704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Great deal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Sheet1!$B$2:$F$2</c:f>
              <c:numCache>
                <c:formatCode>General</c:formatCode>
                <c:ptCount val="5"/>
                <c:pt idx="0" formatCode="0%">
                  <c:v>0.14000000000000001</c:v>
                </c:pt>
                <c:pt idx="3" formatCode="0%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56-A045-B757-72BF673C666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Quite a lot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EFEE475F-189D-E748-AEB5-3FF90D92ADF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82-1749-839E-214BA0CFC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Sheet1!$B$3:$F$3</c:f>
              <c:numCache>
                <c:formatCode>General</c:formatCode>
                <c:ptCount val="5"/>
                <c:pt idx="0" formatCode="0%">
                  <c:v>0.49</c:v>
                </c:pt>
                <c:pt idx="3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56-A045-B757-72BF673C666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Very little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Sheet1!$B$4:$F$4</c:f>
              <c:numCache>
                <c:formatCode>0%</c:formatCode>
                <c:ptCount val="5"/>
                <c:pt idx="1">
                  <c:v>7.0000000000000007E-2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56-A045-B757-72BF673C666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Sheet1!$B$5:$F$5</c:f>
              <c:numCache>
                <c:formatCode>0%</c:formatCode>
                <c:ptCount val="5"/>
                <c:pt idx="1">
                  <c:v>0.3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56-A045-B757-72BF673C6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116714496"/>
        <c:axId val="114565888"/>
      </c:barChart>
      <c:catAx>
        <c:axId val="116714496"/>
        <c:scaling>
          <c:orientation val="minMax"/>
        </c:scaling>
        <c:delete val="1"/>
        <c:axPos val="b"/>
        <c:majorTickMark val="out"/>
        <c:minorTickMark val="none"/>
        <c:tickLblPos val="nextTo"/>
        <c:crossAx val="114565888"/>
        <c:crosses val="autoZero"/>
        <c:auto val="1"/>
        <c:lblAlgn val="ctr"/>
        <c:lblOffset val="100"/>
        <c:noMultiLvlLbl val="0"/>
      </c:catAx>
      <c:valAx>
        <c:axId val="11456588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6714496"/>
        <c:crosses val="autoZero"/>
        <c:crossBetween val="between"/>
      </c:valAx>
      <c:spPr>
        <a:noFill/>
        <a:ln w="25410">
          <a:noFill/>
        </a:ln>
      </c:spPr>
    </c:plotArea>
    <c:legend>
      <c:legendPos val="t"/>
      <c:layout>
        <c:manualLayout>
          <c:xMode val="edge"/>
          <c:yMode val="edge"/>
          <c:x val="0.20395256617019258"/>
          <c:y val="5.5920628968997924E-2"/>
          <c:w val="0.66233538879929177"/>
          <c:h val="9.6607447878538991E-2"/>
        </c:manualLayout>
      </c:layout>
      <c:overlay val="0"/>
      <c:spPr>
        <a:ln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691600516899983"/>
          <c:y val="0.10346717516657455"/>
          <c:w val="0.73308399483100017"/>
          <c:h val="0.86618532093191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Hiring managers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Can apply knowledge/skills to real-world settings</c:v>
                </c:pt>
                <c:pt idx="1">
                  <c:v>Able to communicate effectively in writing</c:v>
                </c:pt>
                <c:pt idx="2">
                  <c:v>Self-motivated, initiative, proactive: ideas/solutions</c:v>
                </c:pt>
                <c:pt idx="3">
                  <c:v>Able to work independently (prioritize, manage time)</c:v>
                </c:pt>
                <c:pt idx="4">
                  <c:v>Able to work effectively in teams</c:v>
                </c:pt>
                <c:pt idx="5">
                  <c:v>Ethical judgment and decision-making</c:v>
                </c:pt>
                <c:pt idx="6">
                  <c:v>Critical thinking/analytical reasoning</c:v>
                </c:pt>
                <c:pt idx="7">
                  <c:v>Able to effectively communicate orally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0.87</c:v>
                </c:pt>
                <c:pt idx="1">
                  <c:v>0.78</c:v>
                </c:pt>
                <c:pt idx="2">
                  <c:v>0.85</c:v>
                </c:pt>
                <c:pt idx="3">
                  <c:v>0.85</c:v>
                </c:pt>
                <c:pt idx="4">
                  <c:v>0.87</c:v>
                </c:pt>
                <c:pt idx="5">
                  <c:v>0.87</c:v>
                </c:pt>
                <c:pt idx="6">
                  <c:v>0.84</c:v>
                </c:pt>
                <c:pt idx="7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D-A94C-B75F-FFEEB9E087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Business executives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Can apply knowledge/skills to real-world settings</c:v>
                </c:pt>
                <c:pt idx="1">
                  <c:v>Able to communicate effectively in writing</c:v>
                </c:pt>
                <c:pt idx="2">
                  <c:v>Self-motivated, initiative, proactive: ideas/solutions</c:v>
                </c:pt>
                <c:pt idx="3">
                  <c:v>Able to work independently (prioritize, manage time)</c:v>
                </c:pt>
                <c:pt idx="4">
                  <c:v>Able to work effectively in teams</c:v>
                </c:pt>
                <c:pt idx="5">
                  <c:v>Ethical judgment and decision-making</c:v>
                </c:pt>
                <c:pt idx="6">
                  <c:v>Critical thinking/analytical reasoning</c:v>
                </c:pt>
                <c:pt idx="7">
                  <c:v>Able to effectively communicate orally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0.76</c:v>
                </c:pt>
                <c:pt idx="1">
                  <c:v>0.76</c:v>
                </c:pt>
                <c:pt idx="2">
                  <c:v>0.76</c:v>
                </c:pt>
                <c:pt idx="3">
                  <c:v>0.77</c:v>
                </c:pt>
                <c:pt idx="4">
                  <c:v>0.77</c:v>
                </c:pt>
                <c:pt idx="5">
                  <c:v>0.77</c:v>
                </c:pt>
                <c:pt idx="6">
                  <c:v>0.78</c:v>
                </c:pt>
                <c:pt idx="7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D-A94C-B75F-FFEEB9E08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61560448"/>
        <c:axId val="161561984"/>
      </c:barChart>
      <c:catAx>
        <c:axId val="16156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lnSpc>
                <a:spcPts val="1500"/>
              </a:lnSpc>
              <a:defRPr sz="1400"/>
            </a:pPr>
            <a:endParaRPr lang="en-US"/>
          </a:p>
        </c:txPr>
        <c:crossAx val="161561984"/>
        <c:crosses val="autoZero"/>
        <c:auto val="1"/>
        <c:lblAlgn val="ctr"/>
        <c:lblOffset val="0"/>
        <c:noMultiLvlLbl val="0"/>
      </c:catAx>
      <c:valAx>
        <c:axId val="16156198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61560448"/>
        <c:crosses val="autoZero"/>
        <c:crossBetween val="between"/>
      </c:valAx>
      <c:spPr>
        <a:noFill/>
        <a:ln w="25394">
          <a:noFill/>
        </a:ln>
      </c:spPr>
    </c:plotArea>
    <c:legend>
      <c:legendPos val="t"/>
      <c:overlay val="0"/>
      <c:spPr>
        <a:ln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488115112573511"/>
          <c:y val="0.10346717516657455"/>
          <c:w val="0.68511884887426489"/>
          <c:h val="0.86618532093191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Hiring managers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Proficiency in language other than English</c:v>
                </c:pt>
                <c:pt idx="1">
                  <c:v>Able to work with numbers and statistics</c:v>
                </c:pt>
                <c:pt idx="2">
                  <c:v>Stay current on changing tech/applications to workplace</c:v>
                </c:pt>
                <c:pt idx="3">
                  <c:v>Able to innovate and be creative</c:v>
                </c:pt>
                <c:pt idx="4">
                  <c:v>Analyze/solve problems w/people from diff. backgrounds/cultures</c:v>
                </c:pt>
                <c:pt idx="5">
                  <c:v>Able to analyze and solve complex problems</c:v>
                </c:pt>
                <c:pt idx="6">
                  <c:v>Can find, organize, evaluate info from many sources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0.25</c:v>
                </c:pt>
                <c:pt idx="1">
                  <c:v>0.55000000000000004</c:v>
                </c:pt>
                <c:pt idx="2">
                  <c:v>0.73</c:v>
                </c:pt>
                <c:pt idx="3">
                  <c:v>0.66</c:v>
                </c:pt>
                <c:pt idx="4">
                  <c:v>0.73</c:v>
                </c:pt>
                <c:pt idx="5">
                  <c:v>0.75</c:v>
                </c:pt>
                <c:pt idx="6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D-F84D-821F-EB5743EC7C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Business executives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Proficiency in language other than English</c:v>
                </c:pt>
                <c:pt idx="1">
                  <c:v>Able to work with numbers and statistics</c:v>
                </c:pt>
                <c:pt idx="2">
                  <c:v>Stay current on changing tech/applications to workplace</c:v>
                </c:pt>
                <c:pt idx="3">
                  <c:v>Able to innovate and be creative</c:v>
                </c:pt>
                <c:pt idx="4">
                  <c:v>Analyze/solve problems w/people from diff. backgrounds/cultures</c:v>
                </c:pt>
                <c:pt idx="5">
                  <c:v>Able to analyze and solve complex problems</c:v>
                </c:pt>
                <c:pt idx="6">
                  <c:v>Can find, organize, evaluate info from many sources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0.23</c:v>
                </c:pt>
                <c:pt idx="1">
                  <c:v>0.54</c:v>
                </c:pt>
                <c:pt idx="2">
                  <c:v>0.6</c:v>
                </c:pt>
                <c:pt idx="3">
                  <c:v>0.61</c:v>
                </c:pt>
                <c:pt idx="4">
                  <c:v>0.65</c:v>
                </c:pt>
                <c:pt idx="5">
                  <c:v>0.67</c:v>
                </c:pt>
                <c:pt idx="6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DD-F84D-821F-EB5743EC7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61608064"/>
        <c:axId val="161609600"/>
      </c:barChart>
      <c:catAx>
        <c:axId val="161608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lnSpc>
                <a:spcPts val="1500"/>
              </a:lnSpc>
              <a:defRPr sz="1400"/>
            </a:pPr>
            <a:endParaRPr lang="en-US"/>
          </a:p>
        </c:txPr>
        <c:crossAx val="161609600"/>
        <c:crosses val="autoZero"/>
        <c:auto val="1"/>
        <c:lblAlgn val="ctr"/>
        <c:lblOffset val="0"/>
        <c:noMultiLvlLbl val="0"/>
      </c:catAx>
      <c:valAx>
        <c:axId val="16160960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61608064"/>
        <c:crosses val="autoZero"/>
        <c:crossBetween val="between"/>
      </c:valAx>
      <c:spPr>
        <a:noFill/>
        <a:ln w="25394">
          <a:noFill/>
        </a:ln>
      </c:spPr>
    </c:plotArea>
    <c:legend>
      <c:legendPos val="t"/>
      <c:overlay val="0"/>
      <c:spPr>
        <a:ln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053628165267983E-2"/>
          <c:y val="2.9887518527266316E-2"/>
          <c:w val="0.88235121625702084"/>
          <c:h val="0.9020459578896202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Critical thinking/analytical reasoning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B5A-7F4D-832E-8CAE4740F2BE}"/>
              </c:ext>
            </c:extLst>
          </c:dPt>
          <c:dLbls>
            <c:dLbl>
              <c:idx val="0"/>
              <c:layout>
                <c:manualLayout>
                  <c:x val="-5.5031142488276445E-2"/>
                  <c:y val="-3.348749901587268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5A-7F4D-832E-8CAE4740F2BE}"/>
                </c:ext>
              </c:extLst>
            </c:dLbl>
            <c:dLbl>
              <c:idx val="1"/>
              <c:layout>
                <c:manualLayout>
                  <c:x val="-5.5031142488276494E-2"/>
                  <c:y val="-3.348749901587268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5A-7F4D-832E-8CAE4740F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Sheet1!$B$2:$C$2</c:f>
              <c:numCache>
                <c:formatCode>0%</c:formatCode>
                <c:ptCount val="2"/>
                <c:pt idx="0">
                  <c:v>0.34</c:v>
                </c:pt>
                <c:pt idx="1">
                  <c:v>0.78</c:v>
                </c:pt>
              </c:numCache>
            </c:numRef>
          </c:xVal>
          <c:yVal>
            <c:numRef>
              <c:f>Sheet1!$D$2:$E$2</c:f>
              <c:numCache>
                <c:formatCode>General</c:formatCode>
                <c:ptCount val="2"/>
                <c:pt idx="0">
                  <c:v>3.75</c:v>
                </c:pt>
                <c:pt idx="1">
                  <c:v>3.75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B5A-7F4D-832E-8CAE4740F2B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Applies knowledge/skills to real world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B5A-7F4D-832E-8CAE4740F2BE}"/>
              </c:ext>
            </c:extLst>
          </c:dPt>
          <c:dLbls>
            <c:dLbl>
              <c:idx val="0"/>
              <c:layout>
                <c:manualLayout>
                  <c:x val="-5.0344513033561293E-2"/>
                  <c:y val="-2.639600598349404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5A-7F4D-832E-8CAE4740F2BE}"/>
                </c:ext>
              </c:extLst>
            </c:dLbl>
            <c:dLbl>
              <c:idx val="1"/>
              <c:layout>
                <c:manualLayout>
                  <c:x val="-5.2860797555201733E-2"/>
                  <c:y val="-3.183010026117882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5A-7F4D-832E-8CAE4740F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Sheet1!$B$3:$C$3</c:f>
              <c:numCache>
                <c:formatCode>0%</c:formatCode>
                <c:ptCount val="2"/>
                <c:pt idx="0">
                  <c:v>0.33</c:v>
                </c:pt>
                <c:pt idx="1">
                  <c:v>0.76</c:v>
                </c:pt>
              </c:numCache>
            </c:numRef>
          </c:xVal>
          <c:yVal>
            <c:numRef>
              <c:f>Sheet1!$D$3:$E$3</c:f>
              <c:numCache>
                <c:formatCode>General</c:formatCode>
                <c:ptCount val="2"/>
                <c:pt idx="0">
                  <c:v>3.5</c:v>
                </c:pt>
                <c:pt idx="1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B5A-7F4D-832E-8CAE4740F2B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Communicates effectively in writing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5B5A-7F4D-832E-8CAE4740F2BE}"/>
              </c:ext>
            </c:extLst>
          </c:dPt>
          <c:dLbls>
            <c:dLbl>
              <c:idx val="0"/>
              <c:layout>
                <c:manualLayout>
                  <c:x val="-5.2860797555201733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5A-7F4D-832E-8CAE4740F2BE}"/>
                </c:ext>
              </c:extLst>
            </c:dLbl>
            <c:dLbl>
              <c:idx val="1"/>
              <c:layout>
                <c:manualLayout>
                  <c:x val="-4.279565946863996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5A-7F4D-832E-8CAE4740F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Sheet1!$B$4:$C$4</c:f>
              <c:numCache>
                <c:formatCode>0%</c:formatCode>
                <c:ptCount val="2"/>
                <c:pt idx="0">
                  <c:v>0.33</c:v>
                </c:pt>
                <c:pt idx="1">
                  <c:v>0.76</c:v>
                </c:pt>
              </c:numCache>
            </c:numRef>
          </c:xVal>
          <c:yVal>
            <c:numRef>
              <c:f>Sheet1!$D$4:$E$4</c:f>
              <c:numCache>
                <c:formatCode>General</c:formatCode>
                <c:ptCount val="2"/>
                <c:pt idx="0">
                  <c:v>3.25</c:v>
                </c:pt>
                <c:pt idx="1">
                  <c:v>3.25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5B5A-7F4D-832E-8CAE4740F2B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Self-motivated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5B5A-7F4D-832E-8CAE4740F2BE}"/>
              </c:ext>
            </c:extLst>
          </c:dPt>
          <c:dLbls>
            <c:dLbl>
              <c:idx val="0"/>
              <c:layout>
                <c:manualLayout>
                  <c:x val="-4.5311943990280407E-2"/>
                  <c:y val="-2.911305312233641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5A-7F4D-832E-8CAE4740F2BE}"/>
                </c:ext>
              </c:extLst>
            </c:dLbl>
            <c:dLbl>
              <c:idx val="1"/>
              <c:layout>
                <c:manualLayout>
                  <c:x val="-4.7828228511920846E-2"/>
                  <c:y val="-2.639600598349401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5A-7F4D-832E-8CAE4740F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Sheet1!$B$5:$C$5</c:f>
              <c:numCache>
                <c:formatCode>0%</c:formatCode>
                <c:ptCount val="2"/>
                <c:pt idx="0">
                  <c:v>0.35</c:v>
                </c:pt>
                <c:pt idx="1">
                  <c:v>0.76</c:v>
                </c:pt>
              </c:numCache>
            </c:numRef>
          </c:xVal>
          <c:yVal>
            <c:numRef>
              <c:f>Sheet1!$D$5:$E$5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5B5A-7F4D-832E-8CAE4740F2B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Communicates effectively orally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5B5A-7F4D-832E-8CAE4740F2BE}"/>
              </c:ext>
            </c:extLst>
          </c:dPt>
          <c:dLbls>
            <c:dLbl>
              <c:idx val="0"/>
              <c:layout>
                <c:manualLayout>
                  <c:x val="-5.0344513033561293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5A-7F4D-832E-8CAE4740F2BE}"/>
                </c:ext>
              </c:extLst>
            </c:dLbl>
            <c:dLbl>
              <c:idx val="1"/>
              <c:layout>
                <c:manualLayout>
                  <c:x val="-5.0344513033561293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B5A-7F4D-832E-8CAE4740F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Sheet1!$B$6:$C$6</c:f>
              <c:numCache>
                <c:formatCode>0%</c:formatCode>
                <c:ptCount val="2"/>
                <c:pt idx="0">
                  <c:v>0.4</c:v>
                </c:pt>
                <c:pt idx="1">
                  <c:v>0.8</c:v>
                </c:pt>
              </c:numCache>
            </c:numRef>
          </c:xVal>
          <c:yVal>
            <c:numRef>
              <c:f>Sheet1!$D$6:$E$6</c:f>
              <c:numCache>
                <c:formatCode>General</c:formatCode>
                <c:ptCount val="2"/>
                <c:pt idx="0">
                  <c:v>2.75</c:v>
                </c:pt>
                <c:pt idx="1">
                  <c:v>2.75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5B5A-7F4D-832E-8CAE4740F2BE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Able to work independently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5B5A-7F4D-832E-8CAE4740F2BE}"/>
              </c:ext>
            </c:extLst>
          </c:dPt>
          <c:dLbls>
            <c:dLbl>
              <c:idx val="0"/>
              <c:layout>
                <c:manualLayout>
                  <c:x val="-5.537708207684218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B5A-7F4D-832E-8CAE4740F2BE}"/>
                </c:ext>
              </c:extLst>
            </c:dLbl>
            <c:dLbl>
              <c:idx val="1"/>
              <c:layout>
                <c:manualLayout>
                  <c:x val="-4.7828228511920756E-2"/>
                  <c:y val="-3.454714740002122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B5A-7F4D-832E-8CAE4740F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Sheet1!$B$7:$C$7</c:f>
              <c:numCache>
                <c:formatCode>0%</c:formatCode>
                <c:ptCount val="2"/>
                <c:pt idx="0">
                  <c:v>0.38</c:v>
                </c:pt>
                <c:pt idx="1">
                  <c:v>0.77</c:v>
                </c:pt>
              </c:numCache>
            </c:numRef>
          </c:xVal>
          <c:yVal>
            <c:numRef>
              <c:f>Sheet1!$D$7:$E$7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5B5A-7F4D-832E-8CAE4740F2BE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Works effectively in teams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5B5A-7F4D-832E-8CAE4740F2BE}"/>
              </c:ext>
            </c:extLst>
          </c:dPt>
          <c:dLbls>
            <c:dLbl>
              <c:idx val="0"/>
              <c:layout>
                <c:manualLayout>
                  <c:x val="-5.0344513033561293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B5A-7F4D-832E-8CAE4740F2BE}"/>
                </c:ext>
              </c:extLst>
            </c:dLbl>
            <c:dLbl>
              <c:idx val="1"/>
              <c:layout>
                <c:manualLayout>
                  <c:x val="-5.0344513033561196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B5A-7F4D-832E-8CAE4740F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Sheet1!$B$8:$C$8</c:f>
              <c:numCache>
                <c:formatCode>0%</c:formatCode>
                <c:ptCount val="2"/>
                <c:pt idx="0">
                  <c:v>0.42</c:v>
                </c:pt>
                <c:pt idx="1">
                  <c:v>0.77</c:v>
                </c:pt>
              </c:numCache>
            </c:numRef>
          </c:xVal>
          <c:yVal>
            <c:numRef>
              <c:f>Sheet1!$D$8:$E$8</c:f>
              <c:numCache>
                <c:formatCode>General</c:formatCode>
                <c:ptCount val="2"/>
                <c:pt idx="0">
                  <c:v>2.25</c:v>
                </c:pt>
                <c:pt idx="1">
                  <c:v>2.25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5B5A-7F4D-832E-8CAE4740F2BE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Ethical judgment/decision-making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5B5A-7F4D-832E-8CAE4740F2BE}"/>
              </c:ext>
            </c:extLst>
          </c:dPt>
          <c:dLbls>
            <c:dLbl>
              <c:idx val="0"/>
              <c:layout>
                <c:manualLayout>
                  <c:x val="-5.0344513033561293E-2"/>
                  <c:y val="-2.639600598349409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B5A-7F4D-832E-8CAE4740F2BE}"/>
                </c:ext>
              </c:extLst>
            </c:dLbl>
            <c:dLbl>
              <c:idx val="1"/>
              <c:layout>
                <c:manualLayout>
                  <c:x val="-4.5311943990280316E-2"/>
                  <c:y val="-3.183010026117887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B5A-7F4D-832E-8CAE4740F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Sheet1!$B$9:$C$9</c:f>
              <c:numCache>
                <c:formatCode>0%</c:formatCode>
                <c:ptCount val="2"/>
                <c:pt idx="0">
                  <c:v>0.43</c:v>
                </c:pt>
                <c:pt idx="1">
                  <c:v>0.77</c:v>
                </c:pt>
              </c:numCache>
            </c:numRef>
          </c:xVal>
          <c:yVal>
            <c:numRef>
              <c:f>Sheet1!$D$9:$E$9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5B5A-7F4D-832E-8CAE4740F2BE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Able to analyze/solve complex problems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5B5A-7F4D-832E-8CAE4740F2BE}"/>
              </c:ext>
            </c:extLst>
          </c:dPt>
          <c:dLbls>
            <c:dLbl>
              <c:idx val="0"/>
              <c:layout>
                <c:manualLayout>
                  <c:x val="-5.0344513033561293E-2"/>
                  <c:y val="-3.454714740002122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B5A-7F4D-832E-8CAE4740F2BE}"/>
                </c:ext>
              </c:extLst>
            </c:dLbl>
            <c:dLbl>
              <c:idx val="1"/>
              <c:layout>
                <c:manualLayout>
                  <c:x val="-5.2860797555201733E-2"/>
                  <c:y val="-2.639600598349404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B5A-7F4D-832E-8CAE4740F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Sheet1!$B$10:$C$10</c:f>
              <c:numCache>
                <c:formatCode>0%</c:formatCode>
                <c:ptCount val="2"/>
                <c:pt idx="0">
                  <c:v>0.34</c:v>
                </c:pt>
                <c:pt idx="1">
                  <c:v>0.67</c:v>
                </c:pt>
              </c:numCache>
            </c:numRef>
          </c:xVal>
          <c:yVal>
            <c:numRef>
              <c:f>Sheet1!$D$10:$E$10</c:f>
              <c:numCache>
                <c:formatCode>General</c:formatCode>
                <c:ptCount val="2"/>
                <c:pt idx="0">
                  <c:v>1.75</c:v>
                </c:pt>
                <c:pt idx="1">
                  <c:v>1.75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5B5A-7F4D-832E-8CAE4740F2BE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Locate, organize, evaluate info: multiple sources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5B5A-7F4D-832E-8CAE4740F2BE}"/>
              </c:ext>
            </c:extLst>
          </c:dPt>
          <c:dLbls>
            <c:dLbl>
              <c:idx val="0"/>
              <c:layout>
                <c:manualLayout>
                  <c:x val="-5.7893366598482619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B5A-7F4D-832E-8CAE4740F2BE}"/>
                </c:ext>
              </c:extLst>
            </c:dLbl>
            <c:dLbl>
              <c:idx val="1"/>
              <c:layout>
                <c:manualLayout>
                  <c:x val="-5.2860797555201733E-2"/>
                  <c:y val="-3.183010026117882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B5A-7F4D-832E-8CAE4740F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Sheet1!$B$11:$C$11</c:f>
              <c:numCache>
                <c:formatCode>0%</c:formatCode>
                <c:ptCount val="2"/>
                <c:pt idx="0">
                  <c:v>0.41</c:v>
                </c:pt>
                <c:pt idx="1">
                  <c:v>0.73</c:v>
                </c:pt>
              </c:numCache>
            </c:numRef>
          </c:xVal>
          <c:yVal>
            <c:numRef>
              <c:f>Sheet1!$D$11:$E$11</c:f>
              <c:numCache>
                <c:formatCode>General</c:formatCode>
                <c:ptCount val="2"/>
                <c:pt idx="0">
                  <c:v>1.5</c:v>
                </c:pt>
                <c:pt idx="1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5B5A-7F4D-832E-8CAE4740F2BE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Solve problems w/people of diff backgrounds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5B5A-7F4D-832E-8CAE4740F2BE}"/>
              </c:ext>
            </c:extLst>
          </c:dPt>
          <c:dLbls>
            <c:dLbl>
              <c:idx val="0"/>
              <c:layout>
                <c:manualLayout>
                  <c:x val="-4.7828228511920846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B5A-7F4D-832E-8CAE4740F2BE}"/>
                </c:ext>
              </c:extLst>
            </c:dLbl>
            <c:dLbl>
              <c:idx val="1"/>
              <c:layout>
                <c:manualLayout>
                  <c:x val="-4.7828228511920756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B5A-7F4D-832E-8CAE4740F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Sheet1!$B$12:$C$12</c:f>
              <c:numCache>
                <c:formatCode>0%</c:formatCode>
                <c:ptCount val="2"/>
                <c:pt idx="0">
                  <c:v>0.36</c:v>
                </c:pt>
                <c:pt idx="1">
                  <c:v>0.65</c:v>
                </c:pt>
              </c:numCache>
            </c:numRef>
          </c:xVal>
          <c:yVal>
            <c:numRef>
              <c:f>Sheet1!$D$12:$E$12</c:f>
              <c:numCache>
                <c:formatCode>General</c:formatCode>
                <c:ptCount val="2"/>
                <c:pt idx="0">
                  <c:v>1.25</c:v>
                </c:pt>
                <c:pt idx="1">
                  <c:v>1.25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5B5A-7F4D-832E-8CAE4740F2BE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Able to innovate/be creative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5B5A-7F4D-832E-8CAE4740F2BE}"/>
              </c:ext>
            </c:extLst>
          </c:dPt>
          <c:dLbls>
            <c:dLbl>
              <c:idx val="0"/>
              <c:layout>
                <c:manualLayout>
                  <c:x val="-4.7828228511920846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B5A-7F4D-832E-8CAE4740F2BE}"/>
                </c:ext>
              </c:extLst>
            </c:dLbl>
            <c:dLbl>
              <c:idx val="1"/>
              <c:layout>
                <c:manualLayout>
                  <c:x val="-5.0344513033561293E-2"/>
                  <c:y val="-3.183010026117882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B5A-7F4D-832E-8CAE4740F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Sheet1!$B$13:$C$13</c:f>
              <c:numCache>
                <c:formatCode>0%</c:formatCode>
                <c:ptCount val="2"/>
                <c:pt idx="0">
                  <c:v>0.36</c:v>
                </c:pt>
                <c:pt idx="1">
                  <c:v>0.61</c:v>
                </c:pt>
              </c:numCache>
            </c:numRef>
          </c:xVal>
          <c:yVal>
            <c:numRef>
              <c:f>Sheet1!$D$13:$E$13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5B5A-7F4D-832E-8CAE4740F2BE}"/>
            </c:ext>
          </c:extLst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Able to work with numbers/stats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5B5A-7F4D-832E-8CAE4740F2BE}"/>
              </c:ext>
            </c:extLst>
          </c:dPt>
          <c:dLbls>
            <c:dLbl>
              <c:idx val="0"/>
              <c:layout>
                <c:manualLayout>
                  <c:x val="-5.0344513033561293E-2"/>
                  <c:y val="-3.454714740002122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B5A-7F4D-832E-8CAE4740F2BE}"/>
                </c:ext>
              </c:extLst>
            </c:dLbl>
            <c:dLbl>
              <c:idx val="1"/>
              <c:layout>
                <c:manualLayout>
                  <c:x val="-4.7828228511920846E-2"/>
                  <c:y val="-3.183010026117882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B5A-7F4D-832E-8CAE4740F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Sheet1!$B$14:$C$14</c:f>
              <c:numCache>
                <c:formatCode>0%</c:formatCode>
                <c:ptCount val="2"/>
                <c:pt idx="0">
                  <c:v>0.36</c:v>
                </c:pt>
                <c:pt idx="1">
                  <c:v>0.54</c:v>
                </c:pt>
              </c:numCache>
            </c:numRef>
          </c:xVal>
          <c:yVal>
            <c:numRef>
              <c:f>Sheet1!$D$14:$E$14</c:f>
              <c:numCache>
                <c:formatCode>General</c:formatCode>
                <c:ptCount val="2"/>
                <c:pt idx="0">
                  <c:v>0.75</c:v>
                </c:pt>
                <c:pt idx="1">
                  <c:v>0.75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5B5A-7F4D-832E-8CAE4740F2BE}"/>
            </c:ext>
          </c:extLst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Stay current on changing tech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5B5A-7F4D-832E-8CAE4740F2BE}"/>
              </c:ext>
            </c:extLst>
          </c:dPt>
          <c:dLbls>
            <c:dLbl>
              <c:idx val="0"/>
              <c:layout>
                <c:manualLayout>
                  <c:x val="-4.7828228511920846E-2"/>
                  <c:y val="-3.183010026117882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B5A-7F4D-832E-8CAE4740F2BE}"/>
                </c:ext>
              </c:extLst>
            </c:dLbl>
            <c:dLbl>
              <c:idx val="1"/>
              <c:layout>
                <c:manualLayout>
                  <c:x val="-4.7828228511920846E-2"/>
                  <c:y val="-3.183010026117882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B5A-7F4D-832E-8CAE4740F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Sheet1!$B$15:$C$15</c:f>
              <c:numCache>
                <c:formatCode>0%</c:formatCode>
                <c:ptCount val="2"/>
                <c:pt idx="0">
                  <c:v>0.52</c:v>
                </c:pt>
                <c:pt idx="1">
                  <c:v>0.6</c:v>
                </c:pt>
              </c:numCache>
            </c:numRef>
          </c:xVal>
          <c:yVal>
            <c:numRef>
              <c:f>Sheet1!$D$15:$E$15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5B5A-7F4D-832E-8CAE4740F2BE}"/>
            </c:ext>
          </c:extLst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Proficiency in foreign language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5B5A-7F4D-832E-8CAE4740F2BE}"/>
              </c:ext>
            </c:extLst>
          </c:dPt>
          <c:dLbls>
            <c:dLbl>
              <c:idx val="0"/>
              <c:layout>
                <c:manualLayout>
                  <c:x val="-5.7893366598482619E-2"/>
                  <c:y val="-3.183010026117873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B5A-7F4D-832E-8CAE4740F2BE}"/>
                </c:ext>
              </c:extLst>
            </c:dLbl>
            <c:dLbl>
              <c:idx val="1"/>
              <c:layout>
                <c:manualLayout>
                  <c:x val="-1.2600245208954645E-2"/>
                  <c:y val="-3.183010026117873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5B5A-7F4D-832E-8CAE4740F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Sheet1!$B$16:$C$16</c:f>
              <c:numCache>
                <c:formatCode>0%</c:formatCode>
                <c:ptCount val="2"/>
                <c:pt idx="0">
                  <c:v>0.22</c:v>
                </c:pt>
                <c:pt idx="1">
                  <c:v>0.23</c:v>
                </c:pt>
              </c:numCache>
            </c:numRef>
          </c:xVal>
          <c:yVal>
            <c:numRef>
              <c:f>Sheet1!$D$16:$E$16</c:f>
              <c:numCache>
                <c:formatCode>General</c:formatCode>
                <c:ptCount val="2"/>
                <c:pt idx="0">
                  <c:v>0.25</c:v>
                </c:pt>
                <c:pt idx="1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C-5B5A-7F4D-832E-8CAE4740F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49728"/>
        <c:axId val="161851264"/>
      </c:scatterChart>
      <c:valAx>
        <c:axId val="16184972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1851264"/>
        <c:crosses val="autoZero"/>
        <c:crossBetween val="midCat"/>
      </c:valAx>
      <c:valAx>
        <c:axId val="161851264"/>
        <c:scaling>
          <c:orientation val="minMax"/>
          <c:max val="4"/>
          <c:min val="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lgDash"/>
            </a:ln>
          </c:spPr>
        </c:majorGridlines>
        <c:numFmt formatCode="General" sourceLinked="1"/>
        <c:majorTickMark val="out"/>
        <c:minorTickMark val="none"/>
        <c:tickLblPos val="nextTo"/>
        <c:crossAx val="161849728"/>
        <c:crosses val="autoZero"/>
        <c:crossBetween val="midCat"/>
        <c:majorUnit val="0.25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Applies knowledge/skills to real world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CB2-AA44-8578-3906275FE547}"/>
              </c:ext>
            </c:extLst>
          </c:dPt>
          <c:dLbls>
            <c:dLbl>
              <c:idx val="0"/>
              <c:layout>
                <c:manualLayout>
                  <c:x val="-5.5031142488276445E-2"/>
                  <c:y val="-3.348749901587268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B2-AA44-8578-3906275FE547}"/>
                </c:ext>
              </c:extLst>
            </c:dLbl>
            <c:dLbl>
              <c:idx val="1"/>
              <c:layout>
                <c:manualLayout>
                  <c:x val="-5.5031142488276494E-2"/>
                  <c:y val="-3.348749901587268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B2-AA44-8578-3906275F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Sheet1!$B$2:$C$2</c:f>
              <c:numCache>
                <c:formatCode>0%</c:formatCode>
                <c:ptCount val="2"/>
                <c:pt idx="0">
                  <c:v>0.39</c:v>
                </c:pt>
                <c:pt idx="1">
                  <c:v>0.87</c:v>
                </c:pt>
              </c:numCache>
            </c:numRef>
          </c:xVal>
          <c:yVal>
            <c:numRef>
              <c:f>Sheet1!$D$2:$E$2</c:f>
              <c:numCache>
                <c:formatCode>General</c:formatCode>
                <c:ptCount val="2"/>
                <c:pt idx="0">
                  <c:v>3.75</c:v>
                </c:pt>
                <c:pt idx="1">
                  <c:v>3.75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B2-AA44-8578-3906275FE54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Self-motivated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CB2-AA44-8578-3906275FE547}"/>
              </c:ext>
            </c:extLst>
          </c:dPt>
          <c:dLbls>
            <c:dLbl>
              <c:idx val="0"/>
              <c:layout>
                <c:manualLayout>
                  <c:x val="-5.0344513033561293E-2"/>
                  <c:y val="-2.639600598349404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B2-AA44-8578-3906275FE547}"/>
                </c:ext>
              </c:extLst>
            </c:dLbl>
            <c:dLbl>
              <c:idx val="1"/>
              <c:layout>
                <c:manualLayout>
                  <c:x val="-5.2860797555201733E-2"/>
                  <c:y val="-3.183010026117882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B2-AA44-8578-3906275F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Sheet1!$B$3:$C$3</c:f>
              <c:numCache>
                <c:formatCode>0%</c:formatCode>
                <c:ptCount val="2"/>
                <c:pt idx="0">
                  <c:v>0.39</c:v>
                </c:pt>
                <c:pt idx="1">
                  <c:v>0.85</c:v>
                </c:pt>
              </c:numCache>
            </c:numRef>
          </c:xVal>
          <c:yVal>
            <c:numRef>
              <c:f>Sheet1!$D$3:$E$3</c:f>
              <c:numCache>
                <c:formatCode>General</c:formatCode>
                <c:ptCount val="2"/>
                <c:pt idx="0">
                  <c:v>3.5</c:v>
                </c:pt>
                <c:pt idx="1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CB2-AA44-8578-3906275FE54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Communicates effectively orally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CB2-AA44-8578-3906275FE547}"/>
              </c:ext>
            </c:extLst>
          </c:dPt>
          <c:dLbls>
            <c:dLbl>
              <c:idx val="0"/>
              <c:layout>
                <c:manualLayout>
                  <c:x val="-5.2860797555201733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B2-AA44-8578-3906275FE547}"/>
                </c:ext>
              </c:extLst>
            </c:dLbl>
            <c:dLbl>
              <c:idx val="1"/>
              <c:layout>
                <c:manualLayout>
                  <c:x val="-4.279565946863996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B2-AA44-8578-3906275F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Sheet1!$B$4:$C$4</c:f>
              <c:numCache>
                <c:formatCode>0%</c:formatCode>
                <c:ptCount val="2"/>
                <c:pt idx="0">
                  <c:v>0.47</c:v>
                </c:pt>
                <c:pt idx="1">
                  <c:v>0.9</c:v>
                </c:pt>
              </c:numCache>
            </c:numRef>
          </c:xVal>
          <c:yVal>
            <c:numRef>
              <c:f>Sheet1!$D$4:$E$4</c:f>
              <c:numCache>
                <c:formatCode>General</c:formatCode>
                <c:ptCount val="2"/>
                <c:pt idx="0">
                  <c:v>3.25</c:v>
                </c:pt>
                <c:pt idx="1">
                  <c:v>3.25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BCB2-AA44-8578-3906275FE54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Critical thinking/analytical reasoning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CB2-AA44-8578-3906275FE547}"/>
              </c:ext>
            </c:extLst>
          </c:dPt>
          <c:dLbls>
            <c:dLbl>
              <c:idx val="0"/>
              <c:layout>
                <c:manualLayout>
                  <c:x val="-4.5311943990280407E-2"/>
                  <c:y val="-2.911305312233641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CB2-AA44-8578-3906275FE547}"/>
                </c:ext>
              </c:extLst>
            </c:dLbl>
            <c:dLbl>
              <c:idx val="1"/>
              <c:layout>
                <c:manualLayout>
                  <c:x val="-4.7828228511920846E-2"/>
                  <c:y val="-2.639600598349401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CB2-AA44-8578-3906275F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Sheet1!$B$5:$C$5</c:f>
              <c:numCache>
                <c:formatCode>0%</c:formatCode>
                <c:ptCount val="2"/>
                <c:pt idx="0">
                  <c:v>0.41</c:v>
                </c:pt>
                <c:pt idx="1">
                  <c:v>0.84</c:v>
                </c:pt>
              </c:numCache>
            </c:numRef>
          </c:xVal>
          <c:yVal>
            <c:numRef>
              <c:f>Sheet1!$D$5:$E$5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BCB2-AA44-8578-3906275FE54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Able to work independently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BCB2-AA44-8578-3906275FE547}"/>
              </c:ext>
            </c:extLst>
          </c:dPt>
          <c:dLbls>
            <c:dLbl>
              <c:idx val="0"/>
              <c:layout>
                <c:manualLayout>
                  <c:x val="-5.0344513033561293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B2-AA44-8578-3906275FE547}"/>
                </c:ext>
              </c:extLst>
            </c:dLbl>
            <c:dLbl>
              <c:idx val="1"/>
              <c:layout>
                <c:manualLayout>
                  <c:x val="-5.0344513033561293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CB2-AA44-8578-3906275F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Sheet1!$B$6:$C$6</c:f>
              <c:numCache>
                <c:formatCode>0%</c:formatCode>
                <c:ptCount val="2"/>
                <c:pt idx="0">
                  <c:v>0.42</c:v>
                </c:pt>
                <c:pt idx="1">
                  <c:v>0.85</c:v>
                </c:pt>
              </c:numCache>
            </c:numRef>
          </c:xVal>
          <c:yVal>
            <c:numRef>
              <c:f>Sheet1!$D$6:$E$6</c:f>
              <c:numCache>
                <c:formatCode>General</c:formatCode>
                <c:ptCount val="2"/>
                <c:pt idx="0">
                  <c:v>2.75</c:v>
                </c:pt>
                <c:pt idx="1">
                  <c:v>2.75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BCB2-AA44-8578-3906275FE54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Ethical judgment/decision-making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BCB2-AA44-8578-3906275FE547}"/>
              </c:ext>
            </c:extLst>
          </c:dPt>
          <c:dLbls>
            <c:dLbl>
              <c:idx val="0"/>
              <c:layout>
                <c:manualLayout>
                  <c:x val="-5.537708207684218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CB2-AA44-8578-3906275FE547}"/>
                </c:ext>
              </c:extLst>
            </c:dLbl>
            <c:dLbl>
              <c:idx val="1"/>
              <c:layout>
                <c:manualLayout>
                  <c:x val="-4.7828228511920756E-2"/>
                  <c:y val="-3.454714740002122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CB2-AA44-8578-3906275F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Sheet1!$B$7:$C$7</c:f>
              <c:numCache>
                <c:formatCode>0%</c:formatCode>
                <c:ptCount val="2"/>
                <c:pt idx="0">
                  <c:v>0.47</c:v>
                </c:pt>
                <c:pt idx="1">
                  <c:v>0.87</c:v>
                </c:pt>
              </c:numCache>
            </c:numRef>
          </c:xVal>
          <c:yVal>
            <c:numRef>
              <c:f>Sheet1!$D$7:$E$7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BCB2-AA44-8578-3906275FE54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Works effectively in teams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BCB2-AA44-8578-3906275FE547}"/>
              </c:ext>
            </c:extLst>
          </c:dPt>
          <c:dLbls>
            <c:dLbl>
              <c:idx val="0"/>
              <c:layout>
                <c:manualLayout>
                  <c:x val="-5.0344513033561293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CB2-AA44-8578-3906275FE547}"/>
                </c:ext>
              </c:extLst>
            </c:dLbl>
            <c:dLbl>
              <c:idx val="1"/>
              <c:layout>
                <c:manualLayout>
                  <c:x val="-5.0344513033561196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CB2-AA44-8578-3906275F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Sheet1!$B$8:$C$8</c:f>
              <c:numCache>
                <c:formatCode>0%</c:formatCode>
                <c:ptCount val="2"/>
                <c:pt idx="0">
                  <c:v>0.5</c:v>
                </c:pt>
                <c:pt idx="1">
                  <c:v>0.87</c:v>
                </c:pt>
              </c:numCache>
            </c:numRef>
          </c:xVal>
          <c:yVal>
            <c:numRef>
              <c:f>Sheet1!$D$8:$E$8</c:f>
              <c:numCache>
                <c:formatCode>General</c:formatCode>
                <c:ptCount val="2"/>
                <c:pt idx="0">
                  <c:v>2.25</c:v>
                </c:pt>
                <c:pt idx="1">
                  <c:v>2.25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BCB2-AA44-8578-3906275FE547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Able to analyze/solve complex problems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BCB2-AA44-8578-3906275FE547}"/>
              </c:ext>
            </c:extLst>
          </c:dPt>
          <c:dLbls>
            <c:dLbl>
              <c:idx val="0"/>
              <c:layout>
                <c:manualLayout>
                  <c:x val="-5.0344513033561293E-2"/>
                  <c:y val="-2.639600598349409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CB2-AA44-8578-3906275FE547}"/>
                </c:ext>
              </c:extLst>
            </c:dLbl>
            <c:dLbl>
              <c:idx val="1"/>
              <c:layout>
                <c:manualLayout>
                  <c:x val="-4.5311943990280316E-2"/>
                  <c:y val="-3.183010026117887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CB2-AA44-8578-3906275F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Sheet1!$B$9:$C$9</c:f>
              <c:numCache>
                <c:formatCode>0%</c:formatCode>
                <c:ptCount val="2"/>
                <c:pt idx="0">
                  <c:v>0.38</c:v>
                </c:pt>
                <c:pt idx="1">
                  <c:v>0.75</c:v>
                </c:pt>
              </c:numCache>
            </c:numRef>
          </c:xVal>
          <c:yVal>
            <c:numRef>
              <c:f>Sheet1!$D$9:$E$9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BCB2-AA44-8578-3906275FE547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Communicates effectively in writing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BCB2-AA44-8578-3906275FE547}"/>
              </c:ext>
            </c:extLst>
          </c:dPt>
          <c:dLbls>
            <c:dLbl>
              <c:idx val="0"/>
              <c:layout>
                <c:manualLayout>
                  <c:x val="-5.0344513033561293E-2"/>
                  <c:y val="-3.454714740002122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CB2-AA44-8578-3906275FE547}"/>
                </c:ext>
              </c:extLst>
            </c:dLbl>
            <c:dLbl>
              <c:idx val="1"/>
              <c:layout>
                <c:manualLayout>
                  <c:x val="-5.2860797555201733E-2"/>
                  <c:y val="-2.639600598349404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CB2-AA44-8578-3906275F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Sheet1!$B$10:$C$10</c:f>
              <c:numCache>
                <c:formatCode>0%</c:formatCode>
                <c:ptCount val="2"/>
                <c:pt idx="0">
                  <c:v>0.45</c:v>
                </c:pt>
                <c:pt idx="1">
                  <c:v>0.78</c:v>
                </c:pt>
              </c:numCache>
            </c:numRef>
          </c:xVal>
          <c:yVal>
            <c:numRef>
              <c:f>Sheet1!$D$10:$E$10</c:f>
              <c:numCache>
                <c:formatCode>General</c:formatCode>
                <c:ptCount val="2"/>
                <c:pt idx="0">
                  <c:v>1.75</c:v>
                </c:pt>
                <c:pt idx="1">
                  <c:v>1.75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BCB2-AA44-8578-3906275FE547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Locate, organize, evaluate info: multiple sources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BCB2-AA44-8578-3906275FE547}"/>
              </c:ext>
            </c:extLst>
          </c:dPt>
          <c:dLbls>
            <c:dLbl>
              <c:idx val="0"/>
              <c:layout>
                <c:manualLayout>
                  <c:x val="-5.7893366598482619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CB2-AA44-8578-3906275FE547}"/>
                </c:ext>
              </c:extLst>
            </c:dLbl>
            <c:dLbl>
              <c:idx val="1"/>
              <c:layout>
                <c:manualLayout>
                  <c:x val="-5.2860797555201733E-2"/>
                  <c:y val="-3.183010026117882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CB2-AA44-8578-3906275F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Sheet1!$B$11:$C$11</c:f>
              <c:numCache>
                <c:formatCode>0%</c:formatCode>
                <c:ptCount val="2"/>
                <c:pt idx="0">
                  <c:v>0.46</c:v>
                </c:pt>
                <c:pt idx="1">
                  <c:v>0.79</c:v>
                </c:pt>
              </c:numCache>
            </c:numRef>
          </c:xVal>
          <c:yVal>
            <c:numRef>
              <c:f>Sheet1!$D$11:$E$11</c:f>
              <c:numCache>
                <c:formatCode>General</c:formatCode>
                <c:ptCount val="2"/>
                <c:pt idx="0">
                  <c:v>1.5</c:v>
                </c:pt>
                <c:pt idx="1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BCB2-AA44-8578-3906275FE547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Solve problems w/people of diff backgrounds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BCB2-AA44-8578-3906275FE547}"/>
              </c:ext>
            </c:extLst>
          </c:dPt>
          <c:dLbls>
            <c:dLbl>
              <c:idx val="0"/>
              <c:layout>
                <c:manualLayout>
                  <c:x val="-4.7828228511920846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CB2-AA44-8578-3906275FE547}"/>
                </c:ext>
              </c:extLst>
            </c:dLbl>
            <c:dLbl>
              <c:idx val="1"/>
              <c:layout>
                <c:manualLayout>
                  <c:x val="-4.7828228511920756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CB2-AA44-8578-3906275F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Sheet1!$B$12:$C$12</c:f>
              <c:numCache>
                <c:formatCode>0%</c:formatCode>
                <c:ptCount val="2"/>
                <c:pt idx="0">
                  <c:v>0.43</c:v>
                </c:pt>
                <c:pt idx="1">
                  <c:v>0.73</c:v>
                </c:pt>
              </c:numCache>
            </c:numRef>
          </c:xVal>
          <c:yVal>
            <c:numRef>
              <c:f>Sheet1!$D$12:$E$12</c:f>
              <c:numCache>
                <c:formatCode>General</c:formatCode>
                <c:ptCount val="2"/>
                <c:pt idx="0">
                  <c:v>1.25</c:v>
                </c:pt>
                <c:pt idx="1">
                  <c:v>1.25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BCB2-AA44-8578-3906275FE547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Able to innovate/be creative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BCB2-AA44-8578-3906275FE547}"/>
              </c:ext>
            </c:extLst>
          </c:dPt>
          <c:dLbls>
            <c:dLbl>
              <c:idx val="0"/>
              <c:layout>
                <c:manualLayout>
                  <c:x val="-4.7828228511920846E-2"/>
                  <c:y val="-2.91130531223364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CB2-AA44-8578-3906275FE547}"/>
                </c:ext>
              </c:extLst>
            </c:dLbl>
            <c:dLbl>
              <c:idx val="1"/>
              <c:layout>
                <c:manualLayout>
                  <c:x val="-5.0344513033561293E-2"/>
                  <c:y val="-3.183010026117882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CB2-AA44-8578-3906275F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Sheet1!$B$13:$C$13</c:f>
              <c:numCache>
                <c:formatCode>0%</c:formatCode>
                <c:ptCount val="2"/>
                <c:pt idx="0">
                  <c:v>0.41</c:v>
                </c:pt>
                <c:pt idx="1">
                  <c:v>0.66</c:v>
                </c:pt>
              </c:numCache>
            </c:numRef>
          </c:xVal>
          <c:yVal>
            <c:numRef>
              <c:f>Sheet1!$D$13:$E$13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BCB2-AA44-8578-3906275FE547}"/>
            </c:ext>
          </c:extLst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Stay current on changing tech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BCB2-AA44-8578-3906275FE547}"/>
              </c:ext>
            </c:extLst>
          </c:dPt>
          <c:dLbls>
            <c:dLbl>
              <c:idx val="0"/>
              <c:layout>
                <c:manualLayout>
                  <c:x val="-5.0344513033561293E-2"/>
                  <c:y val="-3.454714740002122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CB2-AA44-8578-3906275FE547}"/>
                </c:ext>
              </c:extLst>
            </c:dLbl>
            <c:dLbl>
              <c:idx val="1"/>
              <c:layout>
                <c:manualLayout>
                  <c:x val="-4.7828228511920846E-2"/>
                  <c:y val="-3.183010026117882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CB2-AA44-8578-3906275F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Sheet1!$B$14:$C$14</c:f>
              <c:numCache>
                <c:formatCode>0%</c:formatCode>
                <c:ptCount val="2"/>
                <c:pt idx="0">
                  <c:v>0.56999999999999995</c:v>
                </c:pt>
                <c:pt idx="1">
                  <c:v>0.73</c:v>
                </c:pt>
              </c:numCache>
            </c:numRef>
          </c:xVal>
          <c:yVal>
            <c:numRef>
              <c:f>Sheet1!$D$14:$E$14</c:f>
              <c:numCache>
                <c:formatCode>General</c:formatCode>
                <c:ptCount val="2"/>
                <c:pt idx="0">
                  <c:v>0.75</c:v>
                </c:pt>
                <c:pt idx="1">
                  <c:v>0.75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BCB2-AA44-8578-3906275FE547}"/>
            </c:ext>
          </c:extLst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Able to work with numbers/stats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BCB2-AA44-8578-3906275FE547}"/>
              </c:ext>
            </c:extLst>
          </c:dPt>
          <c:dLbls>
            <c:dLbl>
              <c:idx val="0"/>
              <c:layout>
                <c:manualLayout>
                  <c:x val="-4.7828228511920846E-2"/>
                  <c:y val="-3.183010026117882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CB2-AA44-8578-3906275FE547}"/>
                </c:ext>
              </c:extLst>
            </c:dLbl>
            <c:dLbl>
              <c:idx val="1"/>
              <c:layout>
                <c:manualLayout>
                  <c:x val="-4.7828228511920846E-2"/>
                  <c:y val="-3.183010026117882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CB2-AA44-8578-3906275F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Sheet1!$B$15:$C$15</c:f>
              <c:numCache>
                <c:formatCode>0%</c:formatCode>
                <c:ptCount val="2"/>
                <c:pt idx="0">
                  <c:v>0.43</c:v>
                </c:pt>
                <c:pt idx="1">
                  <c:v>0.55000000000000004</c:v>
                </c:pt>
              </c:numCache>
            </c:numRef>
          </c:xVal>
          <c:yVal>
            <c:numRef>
              <c:f>Sheet1!$D$15:$E$15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BCB2-AA44-8578-3906275FE547}"/>
            </c:ext>
          </c:extLst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Proficiency in foreign language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11"/>
            <c:spPr>
              <a:solidFill>
                <a:srgbClr val="76A1E0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BCB2-AA44-8578-3906275FE547}"/>
              </c:ext>
            </c:extLst>
          </c:dPt>
          <c:dLbls>
            <c:dLbl>
              <c:idx val="0"/>
              <c:layout>
                <c:manualLayout>
                  <c:x val="-5.7893366598482619E-2"/>
                  <c:y val="-3.183010026117873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CB2-AA44-8578-3906275FE547}"/>
                </c:ext>
              </c:extLst>
            </c:dLbl>
            <c:dLbl>
              <c:idx val="1"/>
              <c:layout>
                <c:manualLayout>
                  <c:x val="-1.2600245208954645E-2"/>
                  <c:y val="-3.183010026117873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CB2-AA44-8578-3906275F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Sheet1!$B$16:$C$16</c:f>
              <c:numCache>
                <c:formatCode>0%</c:formatCode>
                <c:ptCount val="2"/>
                <c:pt idx="0">
                  <c:v>0.23</c:v>
                </c:pt>
                <c:pt idx="1">
                  <c:v>0.25</c:v>
                </c:pt>
              </c:numCache>
            </c:numRef>
          </c:xVal>
          <c:yVal>
            <c:numRef>
              <c:f>Sheet1!$D$16:$E$16</c:f>
              <c:numCache>
                <c:formatCode>General</c:formatCode>
                <c:ptCount val="2"/>
                <c:pt idx="0">
                  <c:v>0.25</c:v>
                </c:pt>
                <c:pt idx="1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C-BCB2-AA44-8578-3906275FE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84416"/>
        <c:axId val="163485952"/>
      </c:scatterChart>
      <c:valAx>
        <c:axId val="16348441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3485952"/>
        <c:crosses val="autoZero"/>
        <c:crossBetween val="midCat"/>
      </c:valAx>
      <c:valAx>
        <c:axId val="163485952"/>
        <c:scaling>
          <c:orientation val="minMax"/>
          <c:max val="4"/>
          <c:min val="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lgDash"/>
            </a:ln>
          </c:spPr>
        </c:majorGridlines>
        <c:numFmt formatCode="General" sourceLinked="1"/>
        <c:majorTickMark val="out"/>
        <c:minorTickMark val="none"/>
        <c:tickLblPos val="nextTo"/>
        <c:crossAx val="163484416"/>
        <c:crosses val="autoZero"/>
        <c:crossBetween val="midCat"/>
        <c:majorUnit val="0.25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581624760673031"/>
          <c:y val="0.10945943523578265"/>
          <c:w val="0.64418375239326964"/>
          <c:h val="0.858435497311401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Hiring managers</c:v>
                </c:pt>
              </c:strCache>
            </c:strRef>
          </c:tx>
          <c:spPr>
            <a:solidFill>
              <a:srgbClr val="7ABC3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Study abroad program</c:v>
                </c:pt>
                <c:pt idx="1">
                  <c:v>Service learning project with a community organization</c:v>
                </c:pt>
                <c:pt idx="2">
                  <c:v>Advanced, comprehensive senior project (thesis, etc.)</c:v>
                </c:pt>
                <c:pt idx="3">
                  <c:v>Research project done collaboratively with peers</c:v>
                </c:pt>
                <c:pt idx="4">
                  <c:v>Multiple courses requiring significant writing assignments</c:v>
                </c:pt>
                <c:pt idx="5">
                  <c:v>Project in community w/people from different backgrounds/cultures</c:v>
                </c:pt>
                <c:pt idx="6">
                  <c:v>Internship/apprenticeship with a company or organization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0.16</c:v>
                </c:pt>
                <c:pt idx="1">
                  <c:v>0.32</c:v>
                </c:pt>
                <c:pt idx="2">
                  <c:v>0.28000000000000003</c:v>
                </c:pt>
                <c:pt idx="3">
                  <c:v>0.33</c:v>
                </c:pt>
                <c:pt idx="4">
                  <c:v>0.23</c:v>
                </c:pt>
                <c:pt idx="5">
                  <c:v>0.37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9-BF47-BFFC-D7F3C72C62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Business executives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Study abroad program</c:v>
                </c:pt>
                <c:pt idx="1">
                  <c:v>Service learning project with a community organization</c:v>
                </c:pt>
                <c:pt idx="2">
                  <c:v>Advanced, comprehensive senior project (thesis, etc.)</c:v>
                </c:pt>
                <c:pt idx="3">
                  <c:v>Research project done collaboratively with peers</c:v>
                </c:pt>
                <c:pt idx="4">
                  <c:v>Multiple courses requiring significant writing assignments</c:v>
                </c:pt>
                <c:pt idx="5">
                  <c:v>Project in community w/people from different backgrounds/cultures</c:v>
                </c:pt>
                <c:pt idx="6">
                  <c:v>Internship/apprenticeship with a company or organization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0.18</c:v>
                </c:pt>
                <c:pt idx="1">
                  <c:v>0.24</c:v>
                </c:pt>
                <c:pt idx="2">
                  <c:v>0.28000000000000003</c:v>
                </c:pt>
                <c:pt idx="3">
                  <c:v>0.28000000000000003</c:v>
                </c:pt>
                <c:pt idx="4">
                  <c:v>0.28999999999999998</c:v>
                </c:pt>
                <c:pt idx="5">
                  <c:v>0.28999999999999998</c:v>
                </c:pt>
                <c:pt idx="6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C9-BF47-BFFC-D7F3C72C6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64115968"/>
        <c:axId val="164117504"/>
      </c:barChart>
      <c:catAx>
        <c:axId val="164115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400" b="1"/>
            </a:pPr>
            <a:endParaRPr lang="en-US"/>
          </a:p>
        </c:txPr>
        <c:crossAx val="164117504"/>
        <c:crosses val="autoZero"/>
        <c:auto val="1"/>
        <c:lblAlgn val="r"/>
        <c:lblOffset val="0"/>
        <c:noMultiLvlLbl val="0"/>
      </c:catAx>
      <c:valAx>
        <c:axId val="1641175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64115968"/>
        <c:crosses val="autoZero"/>
        <c:crossBetween val="between"/>
      </c:valAx>
    </c:plotArea>
    <c:legend>
      <c:legendPos val="t"/>
      <c:overlay val="0"/>
      <c:spPr>
        <a:ln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392669891782538E-2"/>
          <c:y val="0.16820193772074787"/>
          <c:w val="0.92921466021643495"/>
          <c:h val="0.795584070509704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useful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Sheet1!$B$2:$L$2</c:f>
              <c:numCache>
                <c:formatCode>General</c:formatCode>
                <c:ptCount val="11"/>
                <c:pt idx="0" formatCode="0%">
                  <c:v>0.11</c:v>
                </c:pt>
                <c:pt idx="3" formatCode="0%">
                  <c:v>0.14000000000000001</c:v>
                </c:pt>
                <c:pt idx="6" formatCode="0%">
                  <c:v>0.32</c:v>
                </c:pt>
                <c:pt idx="9" formatCode="0%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4-CB49-A057-3294EA45C1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Fairly useful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Sheet1!$B$3:$L$3</c:f>
              <c:numCache>
                <c:formatCode>General</c:formatCode>
                <c:ptCount val="11"/>
                <c:pt idx="0" formatCode="0%">
                  <c:v>0.4</c:v>
                </c:pt>
                <c:pt idx="3" formatCode="0%">
                  <c:v>0.34</c:v>
                </c:pt>
                <c:pt idx="6" formatCode="0%">
                  <c:v>0.46</c:v>
                </c:pt>
                <c:pt idx="9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D4-CB49-A057-3294EA45C1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Somewhat/not useful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1"/>
              <c:layout>
                <c:manualLayout>
                  <c:x val="-1.4619883040935672E-3"/>
                  <c:y val="-0.226844794289602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D4-CB49-A057-3294EA45C180}"/>
                </c:ext>
              </c:extLst>
            </c:dLbl>
            <c:dLbl>
              <c:idx val="4"/>
              <c:layout>
                <c:manualLayout>
                  <c:x val="2.8163420361928442E-3"/>
                  <c:y val="-0.229868178541378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D4-CB49-A057-3294EA45C180}"/>
                </c:ext>
              </c:extLst>
            </c:dLbl>
            <c:dLbl>
              <c:idx val="7"/>
              <c:layout>
                <c:manualLayout>
                  <c:x val="-1.4619883040935672E-3"/>
                  <c:y val="-0.11795842614452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D4-CB49-A057-3294EA45C180}"/>
                </c:ext>
              </c:extLst>
            </c:dLbl>
            <c:dLbl>
              <c:idx val="10"/>
              <c:layout>
                <c:manualLayout>
                  <c:x val="4.3859649122808091E-3"/>
                  <c:y val="-0.10283555099778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D4-CB49-A057-3294EA45C1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Sheet1!$B$4:$L$4</c:f>
              <c:numCache>
                <c:formatCode>0%</c:formatCode>
                <c:ptCount val="11"/>
                <c:pt idx="1">
                  <c:v>0.49</c:v>
                </c:pt>
                <c:pt idx="4">
                  <c:v>0.52</c:v>
                </c:pt>
                <c:pt idx="7">
                  <c:v>0.22</c:v>
                </c:pt>
                <c:pt idx="1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D4-CB49-A057-3294EA45C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164181120"/>
        <c:axId val="164182656"/>
      </c:barChart>
      <c:catAx>
        <c:axId val="164181120"/>
        <c:scaling>
          <c:orientation val="minMax"/>
        </c:scaling>
        <c:delete val="1"/>
        <c:axPos val="b"/>
        <c:majorTickMark val="out"/>
        <c:minorTickMark val="none"/>
        <c:tickLblPos val="nextTo"/>
        <c:crossAx val="164182656"/>
        <c:crosses val="autoZero"/>
        <c:auto val="1"/>
        <c:lblAlgn val="ctr"/>
        <c:lblOffset val="100"/>
        <c:noMultiLvlLbl val="0"/>
      </c:catAx>
      <c:valAx>
        <c:axId val="16418265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641811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0033775383340244"/>
          <c:y val="0.12549509554441993"/>
          <c:w val="0.54035087719298247"/>
          <c:h val="6.2023199481017269E-2"/>
        </c:manualLayout>
      </c:layout>
      <c:overlay val="0"/>
      <c:spPr>
        <a:solidFill>
          <a:srgbClr val="F8FAFE"/>
        </a:solidFill>
        <a:ln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99152859912915E-2"/>
          <c:y val="0.1954230320674018"/>
          <c:w val="0.85131098284535245"/>
          <c:h val="0.795584070509704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Basic skills needed for job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5"/>
                <c:pt idx="0">
                  <c:v>Business executives</c:v>
                </c:pt>
                <c:pt idx="4">
                  <c:v>Hiring managers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0.15</c:v>
                </c:pt>
                <c:pt idx="4" formatCode="0%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9-D447-802E-BBDEFC2048F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basic skills/advanced training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5"/>
                <c:pt idx="0">
                  <c:v>Business executives</c:v>
                </c:pt>
                <c:pt idx="4">
                  <c:v>Hiring managers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0.3</c:v>
                </c:pt>
                <c:pt idx="4" formatCode="0%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89-D447-802E-BBDEFC2048F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Advanced skills: more responsibility/advancement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1"/>
              <c:layout>
                <c:manualLayout>
                  <c:x val="-8.4257048151976342E-3"/>
                  <c:y val="2.11703581168281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89-D447-802E-BBDEFC2048F6}"/>
                </c:ext>
              </c:extLst>
            </c:dLbl>
            <c:dLbl>
              <c:idx val="4"/>
              <c:layout>
                <c:manualLayout>
                  <c:x val="-3.0676527169256709E-3"/>
                  <c:y val="-3.0252894958890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89-D447-802E-BBDEFC2048F6}"/>
                </c:ext>
              </c:extLst>
            </c:dLbl>
            <c:dLbl>
              <c:idx val="7"/>
              <c:layout>
                <c:manualLayout>
                  <c:x val="-1.4619883040935672E-3"/>
                  <c:y val="-0.11795842614452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89-D447-802E-BBDEFC2048F6}"/>
                </c:ext>
              </c:extLst>
            </c:dLbl>
            <c:dLbl>
              <c:idx val="10"/>
              <c:layout>
                <c:manualLayout>
                  <c:x val="4.3859649122808091E-3"/>
                  <c:y val="-0.10283555099778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89-D447-802E-BBDEFC204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5"/>
                <c:pt idx="0">
                  <c:v>Business executives</c:v>
                </c:pt>
                <c:pt idx="4">
                  <c:v>Hiring managers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0.34</c:v>
                </c:pt>
                <c:pt idx="4" formatCode="0%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9-D447-802E-BBDEFC2048F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 professional development provided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8839629231574129E-3"/>
                  <c:y val="-0.11493385111517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89-D447-802E-BBDEFC2048F6}"/>
                </c:ext>
              </c:extLst>
            </c:dLbl>
            <c:dLbl>
              <c:idx val="4"/>
              <c:layout>
                <c:manualLayout>
                  <c:x val="1.4709907307893532E-3"/>
                  <c:y val="-0.11493385111517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89-D447-802E-BBDEFC2048F6}"/>
                </c:ext>
              </c:extLst>
            </c:dLbl>
            <c:dLbl>
              <c:idx val="5"/>
              <c:layout>
                <c:manualLayout>
                  <c:x val="2.9419814615788144E-3"/>
                  <c:y val="-0.11190927608582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89-D447-802E-BBDEFC204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5"/>
                <c:pt idx="0">
                  <c:v>Business executives</c:v>
                </c:pt>
                <c:pt idx="4">
                  <c:v>Hiring managers</c:v>
                </c:pt>
              </c:strCache>
            </c:strRef>
          </c:cat>
          <c:val>
            <c:numRef>
              <c:f>Sheet1!$B$5:$G$5</c:f>
              <c:numCache>
                <c:formatCode>0%</c:formatCode>
                <c:ptCount val="6"/>
                <c:pt idx="1">
                  <c:v>0.21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9-D447-802E-BBDEFC204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163968512"/>
        <c:axId val="163970048"/>
      </c:barChart>
      <c:catAx>
        <c:axId val="163968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3970048"/>
        <c:crosses val="autoZero"/>
        <c:auto val="1"/>
        <c:lblAlgn val="ctr"/>
        <c:lblOffset val="100"/>
        <c:noMultiLvlLbl val="0"/>
      </c:catAx>
      <c:valAx>
        <c:axId val="16397004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63968512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581624760673031"/>
          <c:y val="0.10945943523578265"/>
          <c:w val="0.62464563067899548"/>
          <c:h val="0.858435497311401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Hiring managers</c:v>
                </c:pt>
              </c:strCache>
            </c:strRef>
          </c:tx>
          <c:spPr>
            <a:solidFill>
              <a:srgbClr val="7ABC32"/>
            </a:solidFill>
          </c:spPr>
          <c:invertIfNegative val="0"/>
          <c:dLbls>
            <c:dLbl>
              <c:idx val="0"/>
              <c:layout>
                <c:manualLayout>
                  <c:x val="-7.4485846240482474E-3"/>
                  <c:y val="2.91864249571062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BE-F34C-8412-66C3C232B758}"/>
                </c:ext>
              </c:extLst>
            </c:dLbl>
            <c:dLbl>
              <c:idx val="1"/>
              <c:layout>
                <c:manualLayout>
                  <c:x val="-4.4810210288099015E-3"/>
                  <c:y val="2.91864249571051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BE-F34C-8412-66C3C232B758}"/>
                </c:ext>
              </c:extLst>
            </c:dLbl>
            <c:dLbl>
              <c:idx val="2"/>
              <c:layout>
                <c:manualLayout>
                  <c:x val="-6.24201144461684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BE-F34C-8412-66C3C232B758}"/>
                </c:ext>
              </c:extLst>
            </c:dLbl>
            <c:dLbl>
              <c:idx val="3"/>
              <c:layout>
                <c:manualLayout>
                  <c:x val="-2.9675635952383456E-5"/>
                  <c:y val="-2.91864249571051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BE-F34C-8412-66C3C232B758}"/>
                </c:ext>
              </c:extLst>
            </c:dLbl>
            <c:dLbl>
              <c:idx val="4"/>
              <c:layout>
                <c:manualLayout>
                  <c:x val="-2.997239231190729E-3"/>
                  <c:y val="-2.91864249571051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BE-F34C-8412-66C3C232B758}"/>
                </c:ext>
              </c:extLst>
            </c:dLbl>
            <c:dLbl>
              <c:idx val="5"/>
              <c:layout>
                <c:manualLayout>
                  <c:x val="-4.481021028809793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BE-F34C-8412-66C3C232B758}"/>
                </c:ext>
              </c:extLst>
            </c:dLbl>
            <c:dLbl>
              <c:idx val="6"/>
              <c:layout>
                <c:manualLayout>
                  <c:x val="-1.399661884683282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BE-F34C-8412-66C3C232B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Financial support/scholarships for further education related to field</c:v>
                </c:pt>
                <c:pt idx="1">
                  <c:v>Cross-training: learn work of other departments/positions</c:v>
                </c:pt>
                <c:pt idx="2">
                  <c:v>Financial support to attend professional conferences</c:v>
                </c:pt>
                <c:pt idx="3">
                  <c:v>Mentoring toward advancement</c:v>
                </c:pt>
                <c:pt idx="4">
                  <c:v>Leadership/management training</c:v>
                </c:pt>
                <c:pt idx="5">
                  <c:v>Training on our technical programs/systems</c:v>
                </c:pt>
                <c:pt idx="6">
                  <c:v>In-house/internal training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0.32</c:v>
                </c:pt>
                <c:pt idx="1">
                  <c:v>0.46</c:v>
                </c:pt>
                <c:pt idx="2">
                  <c:v>0.35</c:v>
                </c:pt>
                <c:pt idx="3">
                  <c:v>0.45</c:v>
                </c:pt>
                <c:pt idx="4">
                  <c:v>0.5</c:v>
                </c:pt>
                <c:pt idx="5">
                  <c:v>0.51</c:v>
                </c:pt>
                <c:pt idx="6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BE-F34C-8412-66C3C232B7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Business executives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5.964802826429074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BE-F34C-8412-66C3C232B758}"/>
                </c:ext>
              </c:extLst>
            </c:dLbl>
            <c:dLbl>
              <c:idx val="1"/>
              <c:layout>
                <c:manualLayout>
                  <c:x val="-4.647390952658787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BE-F34C-8412-66C3C232B758}"/>
                </c:ext>
              </c:extLst>
            </c:dLbl>
            <c:dLbl>
              <c:idx val="2"/>
              <c:layout>
                <c:manualLayout>
                  <c:x val="-7.44858462404824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BE-F34C-8412-66C3C232B758}"/>
                </c:ext>
              </c:extLst>
            </c:dLbl>
            <c:dLbl>
              <c:idx val="3"/>
              <c:layout>
                <c:manualLayout>
                  <c:x val="-4.4810210288099015E-3"/>
                  <c:y val="-2.91864249571051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BE-F34C-8412-66C3C232B758}"/>
                </c:ext>
              </c:extLst>
            </c:dLbl>
            <c:dLbl>
              <c:idx val="4"/>
              <c:layout>
                <c:manualLayout>
                  <c:x val="-5.964802826429074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BE-F34C-8412-66C3C232B758}"/>
                </c:ext>
              </c:extLst>
            </c:dLbl>
            <c:dLbl>
              <c:idx val="5"/>
              <c:layout>
                <c:manualLayout>
                  <c:x val="-2.997239231190729E-3"/>
                  <c:y val="-2.91864249571051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BE-F34C-8412-66C3C232B758}"/>
                </c:ext>
              </c:extLst>
            </c:dLbl>
            <c:dLbl>
              <c:idx val="6"/>
              <c:layout>
                <c:manualLayout>
                  <c:x val="-1.513457433571556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BE-F34C-8412-66C3C232B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Financial support/scholarships for further education related to field</c:v>
                </c:pt>
                <c:pt idx="1">
                  <c:v>Cross-training: learn work of other departments/positions</c:v>
                </c:pt>
                <c:pt idx="2">
                  <c:v>Financial support to attend professional conferences</c:v>
                </c:pt>
                <c:pt idx="3">
                  <c:v>Mentoring toward advancement</c:v>
                </c:pt>
                <c:pt idx="4">
                  <c:v>Leadership/management training</c:v>
                </c:pt>
                <c:pt idx="5">
                  <c:v>Training on our technical programs/systems</c:v>
                </c:pt>
                <c:pt idx="6">
                  <c:v>In-house/internal training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0.31</c:v>
                </c:pt>
                <c:pt idx="1">
                  <c:v>0.36</c:v>
                </c:pt>
                <c:pt idx="2">
                  <c:v>0.38</c:v>
                </c:pt>
                <c:pt idx="3">
                  <c:v>0.43</c:v>
                </c:pt>
                <c:pt idx="4">
                  <c:v>0.43</c:v>
                </c:pt>
                <c:pt idx="5">
                  <c:v>0.45</c:v>
                </c:pt>
                <c:pt idx="6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4BE-F34C-8412-66C3C232B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63173504"/>
        <c:axId val="163175040"/>
      </c:barChart>
      <c:catAx>
        <c:axId val="163173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400" b="1"/>
            </a:pPr>
            <a:endParaRPr lang="en-US"/>
          </a:p>
        </c:txPr>
        <c:crossAx val="163175040"/>
        <c:crosses val="autoZero"/>
        <c:auto val="1"/>
        <c:lblAlgn val="r"/>
        <c:lblOffset val="0"/>
        <c:noMultiLvlLbl val="0"/>
      </c:catAx>
      <c:valAx>
        <c:axId val="1631750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63173504"/>
        <c:crosses val="autoZero"/>
        <c:crossBetween val="between"/>
      </c:valAx>
    </c:plotArea>
    <c:legend>
      <c:legendPos val="t"/>
      <c:overlay val="0"/>
      <c:spPr>
        <a:ln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51460256149512"/>
          <c:y val="0.30153540781121252"/>
          <c:w val="0.43662346530925872"/>
          <c:h val="0.65493528490849418"/>
        </c:manualLayout>
      </c:layout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27C-DF43-B41A-C3E7481F717A}"/>
              </c:ext>
            </c:extLst>
          </c:dPt>
          <c:dLbls>
            <c:dLbl>
              <c:idx val="0"/>
              <c:layout>
                <c:manualLayout>
                  <c:x val="1.348770203011156E-2"/>
                  <c:y val="-6.57525561256412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7C-DF43-B41A-C3E7481F717A}"/>
                </c:ext>
              </c:extLst>
            </c:dLbl>
            <c:dLbl>
              <c:idx val="1"/>
              <c:layout>
                <c:manualLayout>
                  <c:x val="-6.7441165210012548E-3"/>
                  <c:y val="5.56367782601578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7C-DF43-B41A-C3E7481F71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Company partners with colleges/universities</c:v>
                </c:pt>
                <c:pt idx="1">
                  <c:v>Company does not partner with colleges/universities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7C-DF43-B41A-C3E7481F7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"/>
          <c:y val="3.0347333596449762E-2"/>
          <c:w val="0.96965267043224901"/>
          <c:h val="0.16696409974156975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51460256149512"/>
          <c:y val="0.30153540781121252"/>
          <c:w val="0.43662346530925872"/>
          <c:h val="0.65493528490849418"/>
        </c:manualLayout>
      </c:layout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B2C-B84B-A4C4-FA7C3D30E6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Company partners with colleges/universities</c:v>
                </c:pt>
                <c:pt idx="1">
                  <c:v>Company does not partner with colleges/universities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2C-B84B-A4C4-FA7C3D30E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392669891782538E-2"/>
          <c:y val="0.16820193772074787"/>
          <c:w val="0.92921466021643495"/>
          <c:h val="0.795584070509704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Great deal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8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Sheet1!$B$2:$C$2</c:f>
              <c:numCache>
                <c:formatCode>General</c:formatCode>
                <c:ptCount val="2"/>
                <c:pt idx="0" formatCode="0%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1-3545-A56A-26DFB79231F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Quite a lot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8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Sheet1!$B$3:$C$3</c:f>
              <c:numCache>
                <c:formatCode>General</c:formatCode>
                <c:ptCount val="2"/>
                <c:pt idx="0" formatCode="0%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C1-3545-A56A-26DFB79231F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Very little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8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Sheet1!$B$4:$C$4</c:f>
              <c:numCache>
                <c:formatCode>0%</c:formatCode>
                <c:ptCount val="2"/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C1-3545-A56A-26DFB79231F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8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Sheet1!$B$5:$C$5</c:f>
              <c:numCache>
                <c:formatCode>0%</c:formatCode>
                <c:ptCount val="2"/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C1-3545-A56A-26DFB7923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126595456"/>
        <c:axId val="126596992"/>
      </c:barChart>
      <c:catAx>
        <c:axId val="126595456"/>
        <c:scaling>
          <c:orientation val="minMax"/>
        </c:scaling>
        <c:delete val="1"/>
        <c:axPos val="b"/>
        <c:majorTickMark val="out"/>
        <c:minorTickMark val="none"/>
        <c:tickLblPos val="nextTo"/>
        <c:crossAx val="126596992"/>
        <c:crosses val="autoZero"/>
        <c:auto val="1"/>
        <c:lblAlgn val="ctr"/>
        <c:lblOffset val="100"/>
        <c:noMultiLvlLbl val="0"/>
      </c:catAx>
      <c:valAx>
        <c:axId val="12659699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26595456"/>
        <c:crosses val="autoZero"/>
        <c:crossBetween val="between"/>
      </c:valAx>
      <c:spPr>
        <a:noFill/>
        <a:ln w="25361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OPERATING</a:t>
            </a:r>
            <a:r>
              <a:rPr lang="en-US" sz="1600" baseline="0" dirty="0"/>
              <a:t> REGION</a:t>
            </a:r>
            <a:endParaRPr lang="en-US" sz="1600" dirty="0"/>
          </a:p>
        </c:rich>
      </c:tx>
      <c:layout>
        <c:manualLayout>
          <c:xMode val="edge"/>
          <c:yMode val="edge"/>
          <c:x val="4.5596627451197351E-2"/>
          <c:y val="3.34349611829722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221628256409325E-2"/>
          <c:y val="0.42697416180171877"/>
          <c:w val="0.88729813063868135"/>
          <c:h val="0.319043987418804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1-3E4D-9CE3-A22972D6FB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Regional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41-3E4D-9CE3-A22972D6FB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1-3E4D-9CE3-A22972D6FB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Multi-national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41-3E4D-9CE3-A22972D6F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164269440"/>
        <c:axId val="164283520"/>
      </c:barChart>
      <c:catAx>
        <c:axId val="164269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4283520"/>
        <c:crosses val="autoZero"/>
        <c:auto val="1"/>
        <c:lblAlgn val="ctr"/>
        <c:lblOffset val="100"/>
        <c:noMultiLvlLbl val="0"/>
      </c:catAx>
      <c:valAx>
        <c:axId val="16428352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642694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945787127487393E-2"/>
          <c:y val="3.9791562612869813E-2"/>
          <c:w val="0.67735004058309556"/>
          <c:h val="0.88671926466337414"/>
        </c:manualLayout>
      </c:layout>
      <c:pieChart>
        <c:varyColors val="1"/>
        <c:ser>
          <c:idx val="0"/>
          <c:order val="0"/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773-0B43-8332-4D74F703B29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773-0B43-8332-4D74F703B29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F773-0B43-8332-4D74F703B293}"/>
              </c:ext>
            </c:extLst>
          </c:dPt>
          <c:dLbls>
            <c:dLbl>
              <c:idx val="0"/>
              <c:layout>
                <c:manualLayout>
                  <c:x val="-0.2685921039508854"/>
                  <c:y val="7.067512686119710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73-0B43-8332-4D74F703B29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73-0B43-8332-4D74F703B293}"/>
                </c:ext>
              </c:extLst>
            </c:dLbl>
            <c:dLbl>
              <c:idx val="2"/>
              <c:layout>
                <c:manualLayout>
                  <c:x val="8.8841200555667521E-2"/>
                  <c:y val="9.49208175010213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73-0B43-8332-4D74F703B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Private company</c:v>
                </c:pt>
                <c:pt idx="1">
                  <c:v>Other</c:v>
                </c:pt>
                <c:pt idx="2">
                  <c:v>Nonprofit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86</c:v>
                </c:pt>
                <c:pt idx="1">
                  <c:v>1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73-0B43-8332-4D74F703B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96145064805094"/>
          <c:y val="0.10039553877102753"/>
          <c:w val="0.72709776965845185"/>
          <c:h val="0.8816611276929210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253-ED44-99FB-C5EF01075C5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4253-ED44-99FB-C5EF01075C5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4253-ED44-99FB-C5EF01075C55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253-ED44-99FB-C5EF01075C55}"/>
              </c:ext>
            </c:extLst>
          </c:dPt>
          <c:dPt>
            <c:idx val="4"/>
            <c:bubble3D val="0"/>
            <c:spPr>
              <a:solidFill>
                <a:srgbClr val="1870C0"/>
              </a:solidFill>
              <a:ln>
                <a:solidFill>
                  <a:srgbClr val="18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253-ED44-99FB-C5EF01075C55}"/>
              </c:ext>
            </c:extLst>
          </c:dPt>
          <c:dLbls>
            <c:dLbl>
              <c:idx val="0"/>
              <c:layout>
                <c:manualLayout>
                  <c:x val="-0.20842730437143461"/>
                  <c:y val="0.23488566239099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53-ED44-99FB-C5EF01075C55}"/>
                </c:ext>
              </c:extLst>
            </c:dLbl>
            <c:dLbl>
              <c:idx val="1"/>
              <c:layout>
                <c:manualLayout>
                  <c:x val="-1.1564516817943651E-2"/>
                  <c:y val="-5.86123187402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53-ED44-99FB-C5EF01075C55}"/>
                </c:ext>
              </c:extLst>
            </c:dLbl>
            <c:dLbl>
              <c:idx val="2"/>
              <c:layout>
                <c:manualLayout>
                  <c:x val="0.2202020005523023"/>
                  <c:y val="0.21447544795092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53-ED44-99FB-C5EF01075C55}"/>
                </c:ext>
              </c:extLst>
            </c:dLbl>
            <c:dLbl>
              <c:idx val="3"/>
              <c:layout>
                <c:manualLayout>
                  <c:x val="1.4206999323741587E-3"/>
                  <c:y val="6.7307697403671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53-ED44-99FB-C5EF01075C55}"/>
                </c:ext>
              </c:extLst>
            </c:dLbl>
            <c:dLbl>
              <c:idx val="4"/>
              <c:layout>
                <c:manualLayout>
                  <c:x val="-5.2848464028002274E-3"/>
                  <c:y val="6.7307697403671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53-ED44-99FB-C5EF01075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25 to 99 employees</c:v>
                </c:pt>
                <c:pt idx="1">
                  <c:v>100 to 499 employees</c:v>
                </c:pt>
                <c:pt idx="2">
                  <c:v>500/more employees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0.33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53-ED44-99FB-C5EF01075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OPERATING</a:t>
            </a:r>
            <a:r>
              <a:rPr lang="en-US" sz="1600" baseline="0" dirty="0"/>
              <a:t> REGION</a:t>
            </a:r>
            <a:endParaRPr lang="en-US" sz="1600" dirty="0"/>
          </a:p>
        </c:rich>
      </c:tx>
      <c:layout>
        <c:manualLayout>
          <c:xMode val="edge"/>
          <c:yMode val="edge"/>
          <c:x val="3.9741508002150261E-2"/>
          <c:y val="3.25943485833342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221628256409325E-2"/>
          <c:y val="0.42697416180171877"/>
          <c:w val="0.88729813063868135"/>
          <c:h val="0.319043987418804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5-B649-A5EE-5F19DDB323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Regional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65-B649-A5EE-5F19DDB323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65-B649-A5EE-5F19DDB323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Multi-national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65-B649-A5EE-5F19DDB32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164357632"/>
        <c:axId val="164359168"/>
      </c:barChart>
      <c:catAx>
        <c:axId val="164357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4359168"/>
        <c:crosses val="autoZero"/>
        <c:auto val="1"/>
        <c:lblAlgn val="ctr"/>
        <c:lblOffset val="100"/>
        <c:noMultiLvlLbl val="0"/>
      </c:catAx>
      <c:valAx>
        <c:axId val="1643591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643576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945787127487393E-2"/>
          <c:y val="3.9791562612869813E-2"/>
          <c:w val="0.67735004058309556"/>
          <c:h val="0.88671926466337414"/>
        </c:manualLayout>
      </c:layout>
      <c:pieChart>
        <c:varyColors val="1"/>
        <c:ser>
          <c:idx val="0"/>
          <c:order val="0"/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7AD-8346-A5D2-8EABC143F68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7AD-8346-A5D2-8EABC143F68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17AD-8346-A5D2-8EABC143F68F}"/>
              </c:ext>
            </c:extLst>
          </c:dPt>
          <c:dLbls>
            <c:dLbl>
              <c:idx val="0"/>
              <c:layout>
                <c:manualLayout>
                  <c:x val="-0.26859197514730265"/>
                  <c:y val="7.06901846407103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AD-8346-A5D2-8EABC143F68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AD-8346-A5D2-8EABC143F68F}"/>
                </c:ext>
              </c:extLst>
            </c:dLbl>
            <c:dLbl>
              <c:idx val="2"/>
              <c:layout>
                <c:manualLayout>
                  <c:x val="6.7368053825464583E-2"/>
                  <c:y val="9.4920903220730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AD-8346-A5D2-8EABC143F6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Private company</c:v>
                </c:pt>
                <c:pt idx="1">
                  <c:v>Other</c:v>
                </c:pt>
                <c:pt idx="2">
                  <c:v>Nonprofit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</c:v>
                </c:pt>
                <c:pt idx="1">
                  <c:v>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AD-8346-A5D2-8EABC143F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96145064805094"/>
          <c:y val="0.10039553877102753"/>
          <c:w val="0.72709776965845185"/>
          <c:h val="0.8816611276929210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8153-5044-A8B7-CD68D787734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8153-5044-A8B7-CD68D787734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8153-5044-A8B7-CD68D7877343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153-5044-A8B7-CD68D7877343}"/>
              </c:ext>
            </c:extLst>
          </c:dPt>
          <c:dPt>
            <c:idx val="4"/>
            <c:bubble3D val="0"/>
            <c:spPr>
              <a:solidFill>
                <a:srgbClr val="1870C0"/>
              </a:solidFill>
              <a:ln>
                <a:solidFill>
                  <a:srgbClr val="18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153-5044-A8B7-CD68D7877343}"/>
              </c:ext>
            </c:extLst>
          </c:dPt>
          <c:dLbls>
            <c:dLbl>
              <c:idx val="0"/>
              <c:layout>
                <c:manualLayout>
                  <c:x val="-0.20842730437143461"/>
                  <c:y val="0.23488566239099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53-5044-A8B7-CD68D7877343}"/>
                </c:ext>
              </c:extLst>
            </c:dLbl>
            <c:dLbl>
              <c:idx val="1"/>
              <c:layout>
                <c:manualLayout>
                  <c:x val="-1.1564516817943651E-2"/>
                  <c:y val="-5.86123187402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53-5044-A8B7-CD68D7877343}"/>
                </c:ext>
              </c:extLst>
            </c:dLbl>
            <c:dLbl>
              <c:idx val="2"/>
              <c:layout>
                <c:manualLayout>
                  <c:x val="0.2202020005523023"/>
                  <c:y val="0.21447544795092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53-5044-A8B7-CD68D7877343}"/>
                </c:ext>
              </c:extLst>
            </c:dLbl>
            <c:dLbl>
              <c:idx val="3"/>
              <c:layout>
                <c:manualLayout>
                  <c:x val="1.4206999323741587E-3"/>
                  <c:y val="6.7307697403671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53-5044-A8B7-CD68D7877343}"/>
                </c:ext>
              </c:extLst>
            </c:dLbl>
            <c:dLbl>
              <c:idx val="4"/>
              <c:layout>
                <c:manualLayout>
                  <c:x val="-5.2848464028002274E-3"/>
                  <c:y val="6.7307697403671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53-5044-A8B7-CD68D78773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25 to 99 employees</c:v>
                </c:pt>
                <c:pt idx="1">
                  <c:v>100 to 499 employees</c:v>
                </c:pt>
                <c:pt idx="2">
                  <c:v>500/more employees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0.34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53-5044-A8B7-CD68D7877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392669891782538E-2"/>
          <c:y val="0.16820193772074787"/>
          <c:w val="0.92921466021643495"/>
          <c:h val="0.795584070509704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Absolutely essential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8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Sheet1!$B$2:$F$2</c:f>
              <c:numCache>
                <c:formatCode>General</c:formatCode>
                <c:ptCount val="5"/>
                <c:pt idx="0" formatCode="0%">
                  <c:v>0.33</c:v>
                </c:pt>
                <c:pt idx="3" formatCode="0%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A8-ED4C-8ADE-775E2A6067A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8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Sheet1!$B$3:$F$3</c:f>
              <c:numCache>
                <c:formatCode>General</c:formatCode>
                <c:ptCount val="5"/>
                <c:pt idx="0" formatCode="0%">
                  <c:v>0.49</c:v>
                </c:pt>
                <c:pt idx="3" formatCode="0%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A8-ED4C-8ADE-775E2A6067A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important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8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Sheet1!$B$4:$F$4</c:f>
              <c:numCache>
                <c:formatCode>0%</c:formatCode>
                <c:ptCount val="5"/>
                <c:pt idx="1">
                  <c:v>0.02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A8-ED4C-8ADE-775E2A6067A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8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Sheet1!$B$5:$F$5</c:f>
              <c:numCache>
                <c:formatCode>0%</c:formatCode>
                <c:ptCount val="5"/>
                <c:pt idx="1">
                  <c:v>0.16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A8-ED4C-8ADE-775E2A606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135947776"/>
        <c:axId val="135949312"/>
      </c:barChart>
      <c:catAx>
        <c:axId val="135947776"/>
        <c:scaling>
          <c:orientation val="minMax"/>
        </c:scaling>
        <c:delete val="1"/>
        <c:axPos val="b"/>
        <c:majorTickMark val="out"/>
        <c:minorTickMark val="none"/>
        <c:tickLblPos val="nextTo"/>
        <c:crossAx val="135949312"/>
        <c:crosses val="autoZero"/>
        <c:auto val="1"/>
        <c:lblAlgn val="ctr"/>
        <c:lblOffset val="100"/>
        <c:noMultiLvlLbl val="0"/>
      </c:catAx>
      <c:valAx>
        <c:axId val="13594931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5947776"/>
        <c:crosses val="autoZero"/>
        <c:crossBetween val="between"/>
      </c:valAx>
      <c:spPr>
        <a:noFill/>
        <a:ln w="25362">
          <a:noFill/>
        </a:ln>
      </c:spPr>
    </c:plotArea>
    <c:legend>
      <c:legendPos val="t"/>
      <c:layout>
        <c:manualLayout>
          <c:xMode val="edge"/>
          <c:yMode val="edge"/>
          <c:x val="1.4119090535369826E-2"/>
          <c:y val="6.4642436936762207E-2"/>
          <c:w val="0.93582417860418055"/>
          <c:h val="9.6607320636644553E-2"/>
        </c:manualLayout>
      </c:layout>
      <c:overlay val="0"/>
      <c:spPr>
        <a:ln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198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392669891782538E-2"/>
          <c:y val="0.16558245034185542"/>
          <c:w val="0.92921466021643495"/>
          <c:h val="0.79820355788859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worth it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Sheet1!$B$2:$F$2</c:f>
              <c:numCache>
                <c:formatCode>General</c:formatCode>
                <c:ptCount val="5"/>
                <c:pt idx="0" formatCode="0%">
                  <c:v>0.43</c:v>
                </c:pt>
                <c:pt idx="3" formatCode="0%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7D-4F48-B5CF-B2D17C84539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worth it</c:v>
                </c:pt>
              </c:strCache>
            </c:strRef>
          </c:tx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99" b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A35-BF47-805E-F05AD5FAE3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Sheet1!$B$3:$F$3</c:f>
              <c:numCache>
                <c:formatCode>General</c:formatCode>
                <c:ptCount val="5"/>
                <c:pt idx="0" formatCode="0%">
                  <c:v>0.45</c:v>
                </c:pt>
                <c:pt idx="3" formatCode="0%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7D-4F48-B5CF-B2D17C84539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worth it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1"/>
              <c:layout>
                <c:manualLayout>
                  <c:x val="6.4350308894150074E-3"/>
                  <c:y val="-8.88888888888888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7D-4F48-B5CF-B2D17C84539C}"/>
                </c:ext>
              </c:extLst>
            </c:dLbl>
            <c:dLbl>
              <c:idx val="4"/>
              <c:layout>
                <c:manualLayout>
                  <c:x val="-6.4350308894150074E-3"/>
                  <c:y val="-8.88888888888888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7D-4F48-B5CF-B2D17C845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Sheet1!$B$4:$F$4</c:f>
              <c:numCache>
                <c:formatCode>0%</c:formatCode>
                <c:ptCount val="5"/>
                <c:pt idx="1">
                  <c:v>0.12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7D-4F48-B5CF-B2D17C845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136029696"/>
        <c:axId val="136031232"/>
      </c:barChart>
      <c:catAx>
        <c:axId val="136029696"/>
        <c:scaling>
          <c:orientation val="minMax"/>
        </c:scaling>
        <c:delete val="1"/>
        <c:axPos val="b"/>
        <c:majorTickMark val="out"/>
        <c:minorTickMark val="none"/>
        <c:tickLblPos val="nextTo"/>
        <c:crossAx val="136031232"/>
        <c:crosses val="autoZero"/>
        <c:auto val="1"/>
        <c:lblAlgn val="ctr"/>
        <c:lblOffset val="100"/>
        <c:noMultiLvlLbl val="0"/>
      </c:catAx>
      <c:valAx>
        <c:axId val="13603123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6029696"/>
        <c:crosses val="autoZero"/>
        <c:crossBetween val="between"/>
      </c:valAx>
      <c:spPr>
        <a:noFill/>
        <a:ln w="25375">
          <a:noFill/>
        </a:ln>
      </c:spPr>
    </c:plotArea>
    <c:legend>
      <c:legendPos val="t"/>
      <c:layout>
        <c:manualLayout>
          <c:xMode val="edge"/>
          <c:yMode val="edge"/>
          <c:x val="2.3652474856572132E-2"/>
          <c:y val="6.4642436936762207E-2"/>
          <c:w val="0.96156481546001438"/>
          <c:h val="7.3562184037340175E-2"/>
        </c:manualLayout>
      </c:layout>
      <c:overlay val="0"/>
      <c:spPr>
        <a:ln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199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EE0-924F-BB90-6E84D025D14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EE0-924F-BB90-6E84D025D14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1EE0-924F-BB90-6E84D025D14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1EE0-924F-BB90-6E84D025D141}"/>
              </c:ext>
            </c:extLst>
          </c:dPt>
          <c:dLbls>
            <c:dLbl>
              <c:idx val="0"/>
              <c:layout>
                <c:manualLayout>
                  <c:x val="-1.0892609033534287E-2"/>
                  <c:y val="2.0443807480685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E0-924F-BB90-6E84D025D141}"/>
                </c:ext>
              </c:extLst>
            </c:dLbl>
            <c:dLbl>
              <c:idx val="1"/>
              <c:layout>
                <c:manualLayout>
                  <c:x val="-1.7590698358966811E-3"/>
                  <c:y val="-5.14223631374556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E0-924F-BB90-6E84D025D141}"/>
                </c:ext>
              </c:extLst>
            </c:dLbl>
            <c:dLbl>
              <c:idx val="2"/>
              <c:layout>
                <c:manualLayout>
                  <c:x val="-9.558979370761115E-3"/>
                  <c:y val="-0.1618713203245029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E0-924F-BB90-6E84D025D141}"/>
                </c:ext>
              </c:extLst>
            </c:dLbl>
            <c:dLbl>
              <c:idx val="3"/>
              <c:layout>
                <c:manualLayout>
                  <c:x val="2.1824810427656369E-2"/>
                  <c:y val="6.414512499114160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E0-924F-BB90-6E84D025D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35</c:v>
                </c:pt>
                <c:pt idx="2">
                  <c:v>50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E0-924F-BB90-6E84D025D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DF5-A549-8D46-8F3A244C29A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DF5-A549-8D46-8F3A244C29A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8DF5-A549-8D46-8F3A244C29A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8DF5-A549-8D46-8F3A244C29A0}"/>
              </c:ext>
            </c:extLst>
          </c:dPt>
          <c:dLbls>
            <c:dLbl>
              <c:idx val="0"/>
              <c:layout>
                <c:manualLayout>
                  <c:x val="-1.0892609033534287E-2"/>
                  <c:y val="2.0443807480685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F5-A549-8D46-8F3A244C29A0}"/>
                </c:ext>
              </c:extLst>
            </c:dLbl>
            <c:dLbl>
              <c:idx val="1"/>
              <c:layout>
                <c:manualLayout>
                  <c:x val="-2.0450658620943411E-2"/>
                  <c:y val="-8.20067485186010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F5-A549-8D46-8F3A244C29A0}"/>
                </c:ext>
              </c:extLst>
            </c:dLbl>
            <c:dLbl>
              <c:idx val="2"/>
              <c:layout>
                <c:manualLayout>
                  <c:x val="-9.558979370761115E-3"/>
                  <c:y val="-0.1618713203245029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F5-A549-8D46-8F3A244C29A0}"/>
                </c:ext>
              </c:extLst>
            </c:dLbl>
            <c:dLbl>
              <c:idx val="3"/>
              <c:layout>
                <c:manualLayout>
                  <c:x val="2.1824810427656369E-2"/>
                  <c:y val="6.414512499114160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F5-A549-8D46-8F3A244C2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38</c:v>
                </c:pt>
                <c:pt idx="2">
                  <c:v>49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F5-A549-8D46-8F3A244C2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392669891782538E-2"/>
          <c:y val="0.16820193772074787"/>
          <c:w val="0.92921466021643495"/>
          <c:h val="0.795584070509704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satisfied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Sheet1!$B$2:$F$2</c:f>
              <c:numCache>
                <c:formatCode>General</c:formatCode>
                <c:ptCount val="5"/>
                <c:pt idx="0" formatCode="0%">
                  <c:v>0.15</c:v>
                </c:pt>
                <c:pt idx="3" formatCode="0%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D-D442-82F2-D0A764C6421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satisfied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Sheet1!$B$3:$F$3</c:f>
              <c:numCache>
                <c:formatCode>General</c:formatCode>
                <c:ptCount val="5"/>
                <c:pt idx="0" formatCode="0%">
                  <c:v>0.56000000000000005</c:v>
                </c:pt>
                <c:pt idx="3" formatCode="0%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2D-D442-82F2-D0A764C6421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Somewhat/very dissatisfied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0.133099940000223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2D-D442-82F2-D0A764C64215}"/>
                </c:ext>
              </c:extLst>
            </c:dLbl>
            <c:dLbl>
              <c:idx val="4"/>
              <c:layout>
                <c:manualLayout>
                  <c:x val="-4.4936202975767361E-3"/>
                  <c:y val="-0.127049942727486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2D-D442-82F2-D0A764C642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Sheet1!$B$4:$F$4</c:f>
              <c:numCache>
                <c:formatCode>0%</c:formatCode>
                <c:ptCount val="5"/>
                <c:pt idx="1">
                  <c:v>0.27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2D-D442-82F2-D0A764C64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147464960"/>
        <c:axId val="147466496"/>
      </c:barChart>
      <c:catAx>
        <c:axId val="147464960"/>
        <c:scaling>
          <c:orientation val="minMax"/>
        </c:scaling>
        <c:delete val="1"/>
        <c:axPos val="b"/>
        <c:majorTickMark val="out"/>
        <c:minorTickMark val="none"/>
        <c:tickLblPos val="nextTo"/>
        <c:crossAx val="147466496"/>
        <c:crosses val="autoZero"/>
        <c:auto val="1"/>
        <c:lblAlgn val="ctr"/>
        <c:lblOffset val="100"/>
        <c:noMultiLvlLbl val="0"/>
      </c:catAx>
      <c:valAx>
        <c:axId val="14746649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47464960"/>
        <c:crosses val="autoZero"/>
        <c:crossBetween val="between"/>
      </c:valAx>
      <c:spPr>
        <a:noFill/>
        <a:ln w="25398">
          <a:noFill/>
        </a:ln>
      </c:spPr>
    </c:plotArea>
    <c:legend>
      <c:legendPos val="t"/>
      <c:layout>
        <c:manualLayout>
          <c:xMode val="edge"/>
          <c:yMode val="edge"/>
          <c:x val="7.8992726919236103E-2"/>
          <c:y val="0.13759541962016653"/>
          <c:w val="0.82570888234930229"/>
          <c:h val="8.1482195677921199E-2"/>
        </c:manualLayout>
      </c:layout>
      <c:overlay val="0"/>
      <c:spPr>
        <a:ln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929324051884818"/>
          <c:y val="0.16199500015857191"/>
          <c:w val="0.68059403806408258"/>
          <c:h val="0.721546338160813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have skills/knowledge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Hiring managers</c:v>
                </c:pt>
                <c:pt idx="1">
                  <c:v>Business executives</c:v>
                </c:pt>
                <c:pt idx="3">
                  <c:v>Hiring managers</c:v>
                </c:pt>
                <c:pt idx="4">
                  <c:v>Business executives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0.03</c:v>
                </c:pt>
                <c:pt idx="1">
                  <c:v>0.06</c:v>
                </c:pt>
                <c:pt idx="3">
                  <c:v>0.1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E-9A45-AAB9-5096291FDE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have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Hiring managers</c:v>
                </c:pt>
                <c:pt idx="1">
                  <c:v>Business executives</c:v>
                </c:pt>
                <c:pt idx="3">
                  <c:v>Hiring managers</c:v>
                </c:pt>
                <c:pt idx="4">
                  <c:v>Business executives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0.22</c:v>
                </c:pt>
                <c:pt idx="1">
                  <c:v>0.28000000000000003</c:v>
                </c:pt>
                <c:pt idx="3">
                  <c:v>0.5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CE-9A45-AAB9-5096291FDE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About half have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Hiring managers</c:v>
                </c:pt>
                <c:pt idx="1">
                  <c:v>Business executives</c:v>
                </c:pt>
                <c:pt idx="3">
                  <c:v>Hiring managers</c:v>
                </c:pt>
                <c:pt idx="4">
                  <c:v>Business executives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0.36</c:v>
                </c:pt>
                <c:pt idx="1">
                  <c:v>0.33</c:v>
                </c:pt>
                <c:pt idx="3">
                  <c:v>0.28999999999999998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CE-9A45-AAB9-5096291FDEB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Only some have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Hiring managers</c:v>
                </c:pt>
                <c:pt idx="1">
                  <c:v>Business executives</c:v>
                </c:pt>
                <c:pt idx="3">
                  <c:v>Hiring managers</c:v>
                </c:pt>
                <c:pt idx="4">
                  <c:v>Business executives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0.32</c:v>
                </c:pt>
                <c:pt idx="1">
                  <c:v>0.25</c:v>
                </c:pt>
                <c:pt idx="3">
                  <c:v>0.1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CE-9A45-AAB9-5096291FDEB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few have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Hiring managers</c:v>
                </c:pt>
                <c:pt idx="1">
                  <c:v>Business executives</c:v>
                </c:pt>
                <c:pt idx="3">
                  <c:v>Hiring managers</c:v>
                </c:pt>
                <c:pt idx="4">
                  <c:v>Business executives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0.08</c:v>
                </c:pt>
                <c:pt idx="3">
                  <c:v>0.01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CE-9A45-AAB9-5096291FD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147323904"/>
        <c:axId val="147538688"/>
      </c:barChart>
      <c:catAx>
        <c:axId val="147323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47538688"/>
        <c:crosses val="autoZero"/>
        <c:auto val="1"/>
        <c:lblAlgn val="ctr"/>
        <c:lblOffset val="0"/>
        <c:noMultiLvlLbl val="0"/>
      </c:catAx>
      <c:valAx>
        <c:axId val="14753868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47323904"/>
        <c:crosses val="autoZero"/>
        <c:crossBetween val="between"/>
      </c:valAx>
      <c:spPr>
        <a:noFill/>
        <a:ln w="25406">
          <a:noFill/>
        </a:ln>
      </c:spPr>
    </c:plotArea>
    <c:legend>
      <c:legendPos val="t"/>
      <c:layout>
        <c:manualLayout>
          <c:xMode val="edge"/>
          <c:yMode val="edge"/>
          <c:x val="1.5871001649522397E-2"/>
          <c:y val="3.5023805831710858E-2"/>
          <c:w val="0.89740439260532723"/>
          <c:h val="5.9842519685039369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392669891782538E-2"/>
          <c:y val="0.16820193772074787"/>
          <c:w val="0.92921466021643495"/>
          <c:h val="0.795584070509704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Doing a good job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39766081871343E-3"/>
                  <c:y val="-0.202674908636704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05-C344-A4C5-5629BDCA6F55}"/>
                </c:ext>
              </c:extLst>
            </c:dLbl>
            <c:dLbl>
              <c:idx val="3"/>
              <c:layout>
                <c:manualLayout>
                  <c:x val="-4.3859649122807015E-3"/>
                  <c:y val="-0.214774903182179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5-C344-A4C5-5629BDCA6F55}"/>
                </c:ext>
              </c:extLst>
            </c:dLbl>
            <c:dLbl>
              <c:idx val="6"/>
              <c:layout>
                <c:manualLayout>
                  <c:x val="1.4619883040935672E-3"/>
                  <c:y val="-0.16939992363664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05-C344-A4C5-5629BDCA6F55}"/>
                </c:ext>
              </c:extLst>
            </c:dLbl>
            <c:dLbl>
              <c:idx val="9"/>
              <c:layout>
                <c:manualLayout>
                  <c:x val="0"/>
                  <c:y val="-0.160324927727542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05-C344-A4C5-5629BDCA6F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1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Sheet1!$B$2:$L$2</c:f>
              <c:numCache>
                <c:formatCode>General</c:formatCode>
                <c:ptCount val="11"/>
                <c:pt idx="0" formatCode="0%">
                  <c:v>0.44</c:v>
                </c:pt>
                <c:pt idx="3" formatCode="0%">
                  <c:v>0.47</c:v>
                </c:pt>
                <c:pt idx="6" formatCode="0%">
                  <c:v>0.35</c:v>
                </c:pt>
                <c:pt idx="9" formatCode="0%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05-C344-A4C5-5629BDCA6F5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Need major improvements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Sheet1!$B$3:$L$3</c:f>
              <c:numCache>
                <c:formatCode>0%</c:formatCode>
                <c:ptCount val="11"/>
                <c:pt idx="1">
                  <c:v>0.14000000000000001</c:v>
                </c:pt>
                <c:pt idx="4">
                  <c:v>0.11</c:v>
                </c:pt>
                <c:pt idx="7">
                  <c:v>0.19</c:v>
                </c:pt>
                <c:pt idx="1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05-C344-A4C5-5629BDCA6F5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Need moderate improvements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1.20999945454748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05-C344-A4C5-5629BDCA6F55}"/>
                </c:ext>
              </c:extLst>
            </c:dLbl>
            <c:dLbl>
              <c:idx val="4"/>
              <c:layout>
                <c:manualLayout>
                  <c:x val="2.8163420361928442E-3"/>
                  <c:y val="-3.02499863636872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05-C344-A4C5-5629BDCA6F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Sheet1!$B$4:$L$4</c:f>
              <c:numCache>
                <c:formatCode>0%</c:formatCode>
                <c:ptCount val="11"/>
                <c:pt idx="1">
                  <c:v>0.38</c:v>
                </c:pt>
                <c:pt idx="4">
                  <c:v>0.31</c:v>
                </c:pt>
                <c:pt idx="7">
                  <c:v>0.4</c:v>
                </c:pt>
                <c:pt idx="1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05-C344-A4C5-5629BDCA6F5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Need minor improvements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Sheet1!$B$5:$L$5</c:f>
              <c:numCache>
                <c:formatCode>0%</c:formatCode>
                <c:ptCount val="11"/>
                <c:pt idx="1">
                  <c:v>0.04</c:v>
                </c:pt>
                <c:pt idx="4">
                  <c:v>0.11</c:v>
                </c:pt>
                <c:pt idx="7">
                  <c:v>0.06</c:v>
                </c:pt>
                <c:pt idx="1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B05-C344-A4C5-5629BDCA6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147580800"/>
        <c:axId val="147591936"/>
      </c:barChart>
      <c:catAx>
        <c:axId val="147580800"/>
        <c:scaling>
          <c:orientation val="minMax"/>
        </c:scaling>
        <c:delete val="1"/>
        <c:axPos val="b"/>
        <c:majorTickMark val="out"/>
        <c:minorTickMark val="none"/>
        <c:tickLblPos val="nextTo"/>
        <c:crossAx val="147591936"/>
        <c:crosses val="autoZero"/>
        <c:auto val="1"/>
        <c:lblAlgn val="ctr"/>
        <c:lblOffset val="100"/>
        <c:noMultiLvlLbl val="0"/>
      </c:catAx>
      <c:valAx>
        <c:axId val="1475919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47580800"/>
        <c:crosses val="autoZero"/>
        <c:crossBetween val="between"/>
      </c:valAx>
      <c:spPr>
        <a:noFill/>
        <a:ln w="25410">
          <a:noFill/>
        </a:ln>
      </c:spPr>
    </c:plotArea>
    <c:legend>
      <c:legendPos val="t"/>
      <c:layout>
        <c:manualLayout>
          <c:xMode val="edge"/>
          <c:yMode val="edge"/>
          <c:x val="5.7062954753875926E-2"/>
          <c:y val="0.12247040548502865"/>
          <c:w val="0.90000005749555134"/>
          <c:h val="6.2023199481017269E-2"/>
        </c:manualLayout>
      </c:layout>
      <c:overlay val="0"/>
      <c:spPr>
        <a:ln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CDBAC9-46F9-4E4F-B596-484D7FDE2554}" type="datetimeFigureOut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A55CF7-ECD1-41E6-B3A7-AD837AA99D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897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51587" y="448461"/>
            <a:ext cx="5793226" cy="434492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930482" y="4957011"/>
            <a:ext cx="7435436" cy="1527849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494B145-D297-4CD5-B365-E871A344F9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3180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067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135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36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8428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07287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744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201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659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fld id="{B7F57590-648E-4559-B141-A596D066998E}" type="slidenum">
              <a:rPr lang="en-US" altLang="en-US" sz="1200" smtClean="0"/>
              <a:pPr/>
              <a:t>1</a:t>
            </a:fld>
            <a:endParaRPr lang="en-US" altLang="en-US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751013" y="447675"/>
            <a:ext cx="5794375" cy="434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12360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Note:  vertical expressions for subgroups except where noted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1013" y="447675"/>
            <a:ext cx="5794375" cy="434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Q.8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fld id="{F03D9AC2-6A9A-4E40-8C72-8AA3C96760BE}" type="slidenum">
              <a:rPr lang="en-US" altLang="en-US" sz="1200" smtClean="0"/>
              <a:pPr/>
              <a:t>10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1013" y="447675"/>
            <a:ext cx="5794375" cy="434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Q.9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fld id="{FD52D5FF-2C32-4CCF-A43A-B29C83E46775}" type="slidenum">
              <a:rPr lang="en-US" altLang="en-US" sz="1200" smtClean="0"/>
              <a:pPr/>
              <a:t>11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1013" y="447675"/>
            <a:ext cx="5794375" cy="434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Q.1, 2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fld id="{F319D55A-343D-4049-B139-2974E1130504}" type="slidenum">
              <a:rPr lang="en-US" altLang="en-US" sz="1200" smtClean="0"/>
              <a:pPr/>
              <a:t>12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447675"/>
            <a:ext cx="5794375" cy="434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4B145-D297-4CD5-B365-E871A344F9EB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2273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1013" y="447675"/>
            <a:ext cx="5794375" cy="434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Q.10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fld id="{F08C7C49-7910-4318-9A40-2DE15D3E4EA7}" type="slidenum">
              <a:rPr lang="en-US" altLang="en-US" sz="1200" smtClean="0"/>
              <a:pPr/>
              <a:t>14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1013" y="447675"/>
            <a:ext cx="5794375" cy="434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Q.10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fld id="{A6C2029F-5EAB-4E66-8269-2BA12980B321}" type="slidenum">
              <a:rPr lang="en-US" altLang="en-US" sz="1200" smtClean="0"/>
              <a:pPr/>
              <a:t>15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1013" y="447675"/>
            <a:ext cx="5794375" cy="434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Q.10, 11 (TREND:</a:t>
            </a:r>
            <a:r>
              <a:rPr lang="en-US" baseline="0" dirty="0"/>
              <a:t> 11369b Q6, Q7a)</a:t>
            </a:r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fld id="{FC8EDB47-0195-4A7E-9083-75CA631642EF}" type="slidenum">
              <a:rPr lang="en-US" altLang="en-US" sz="1200" smtClean="0"/>
              <a:pPr/>
              <a:t>16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1013" y="447675"/>
            <a:ext cx="5794375" cy="434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Q.10, 11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fld id="{FC8EDB47-0195-4A7E-9083-75CA631642EF}" type="slidenum">
              <a:rPr lang="en-US" altLang="en-US" sz="1200" smtClean="0"/>
              <a:pPr/>
              <a:t>17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447675"/>
            <a:ext cx="5794375" cy="434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Q.10,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4B145-D297-4CD5-B365-E871A344F9EB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1326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447675"/>
            <a:ext cx="5794375" cy="434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4B145-D297-4CD5-B365-E871A344F9EB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413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447675"/>
            <a:ext cx="5794375" cy="434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4B145-D297-4CD5-B365-E871A344F9E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2941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1013" y="447675"/>
            <a:ext cx="5794375" cy="434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Q.18,</a:t>
            </a:r>
            <a:r>
              <a:rPr lang="en-US" baseline="0" dirty="0"/>
              <a:t> 19a</a:t>
            </a:r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fld id="{F319D55A-343D-4049-B139-2974E1130504}" type="slidenum">
              <a:rPr lang="en-US" altLang="en-US" sz="1200" smtClean="0"/>
              <a:pPr/>
              <a:t>20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447675"/>
            <a:ext cx="5794375" cy="434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4B145-D297-4CD5-B365-E871A344F9EB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7663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1013" y="447675"/>
            <a:ext cx="5794375" cy="434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Q.15</a:t>
            </a:r>
            <a:r>
              <a:rPr lang="en-US" baseline="0" dirty="0"/>
              <a:t>ab</a:t>
            </a:r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fld id="{F319D55A-343D-4049-B139-2974E1130504}" type="slidenum">
              <a:rPr lang="en-US" altLang="en-US" sz="1200" smtClean="0"/>
              <a:pPr/>
              <a:t>22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1013" y="447675"/>
            <a:ext cx="5794375" cy="434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Q.15</a:t>
            </a:r>
            <a:r>
              <a:rPr lang="en-US" baseline="0" dirty="0"/>
              <a:t>c</a:t>
            </a:r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fld id="{F319D55A-343D-4049-B139-2974E1130504}" type="slidenum">
              <a:rPr lang="en-US" altLang="en-US" sz="1200" smtClean="0"/>
              <a:pPr/>
              <a:t>23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447675"/>
            <a:ext cx="5794375" cy="434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4B145-D297-4CD5-B365-E871A344F9EB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4962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447675"/>
            <a:ext cx="5794375" cy="434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4B145-D297-4CD5-B365-E871A344F9EB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1160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4763" y="588963"/>
            <a:ext cx="6694487" cy="501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482" y="5736657"/>
            <a:ext cx="7435436" cy="748203"/>
          </a:xfrm>
        </p:spPr>
        <p:txBody>
          <a:bodyPr/>
          <a:lstStyle/>
          <a:p>
            <a:r>
              <a:rPr lang="en-US" dirty="0"/>
              <a:t>Q.S3,</a:t>
            </a:r>
            <a:r>
              <a:rPr lang="en-US" baseline="0" dirty="0"/>
              <a:t> S1, F1, banner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88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4763" y="588963"/>
            <a:ext cx="6694487" cy="501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482" y="5804034"/>
            <a:ext cx="7435436" cy="680826"/>
          </a:xfrm>
        </p:spPr>
        <p:txBody>
          <a:bodyPr/>
          <a:lstStyle/>
          <a:p>
            <a:r>
              <a:rPr lang="en-US" dirty="0"/>
              <a:t>Q.S3,</a:t>
            </a:r>
            <a:r>
              <a:rPr lang="en-US" baseline="0" dirty="0"/>
              <a:t> S1, F1, banner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8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447675"/>
            <a:ext cx="5794375" cy="434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4B145-D297-4CD5-B365-E871A344F9E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520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1013" y="447675"/>
            <a:ext cx="5794375" cy="434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Q.3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fld id="{6C22F8BD-5960-43C3-9928-63747584AB88}" type="slidenum">
              <a:rPr lang="en-US" altLang="en-US" sz="1200" smtClean="0"/>
              <a:pPr/>
              <a:t>4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1013" y="447675"/>
            <a:ext cx="5794375" cy="434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Q.3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fld id="{5DC2154B-51BC-4032-99E9-32D397F5BE97}" type="slidenum">
              <a:rPr lang="en-US" altLang="en-US" sz="1200" smtClean="0"/>
              <a:pPr/>
              <a:t>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1013" y="447675"/>
            <a:ext cx="5794375" cy="434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Q.4, 5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fld id="{DAA88B07-488E-4A9D-92CA-6151088BCE09}" type="slidenum">
              <a:rPr lang="en-US" altLang="en-US" sz="1200" smtClean="0"/>
              <a:pPr/>
              <a:t>6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447675"/>
            <a:ext cx="5794375" cy="434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4B145-D297-4CD5-B365-E871A344F9EB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668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1013" y="447675"/>
            <a:ext cx="5794375" cy="434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Q.7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fld id="{07456043-AAC7-40EA-9F41-662C01FD76C7}" type="slidenum">
              <a:rPr lang="en-US" altLang="en-US" sz="1200" smtClean="0"/>
              <a:pPr/>
              <a:t>8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1013" y="447675"/>
            <a:ext cx="5794375" cy="434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Q.7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fld id="{CEC47A09-F8FD-44F4-997D-2758482172CC}" type="slidenum">
              <a:rPr lang="en-US" altLang="en-US" sz="1200" smtClean="0"/>
              <a:pPr/>
              <a:t>9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5976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r>
              <a:rPr lang="en-US" noProof="0">
                <a:sym typeface="GillSans" pitchFamily="-68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3379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2015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151930"/>
            <a:ext cx="5411391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3147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85354" y="6248550"/>
            <a:ext cx="1905372" cy="456531"/>
          </a:xfrm>
          <a:prstGeom prst="rect">
            <a:avLst/>
          </a:prstGeom>
        </p:spPr>
        <p:txBody>
          <a:bodyPr lIns="91430" tIns="45716" rIns="91430" bIns="45716"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76" y="6248550"/>
            <a:ext cx="2895451" cy="456531"/>
          </a:xfrm>
          <a:prstGeom prst="rect">
            <a:avLst/>
          </a:prstGeom>
        </p:spPr>
        <p:txBody>
          <a:bodyPr lIns="91430" tIns="45716" rIns="91430" bIns="45716"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75" y="6248550"/>
            <a:ext cx="1905372" cy="456531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5A8DEA5B-E860-43BF-87B3-45336B9BF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48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5900"/>
            <a:ext cx="8458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19100" y="1651000"/>
            <a:ext cx="8293100" cy="4483100"/>
          </a:xfrm>
        </p:spPr>
        <p:txBody>
          <a:bodyPr/>
          <a:lstStyle/>
          <a:p>
            <a:pPr lvl="0"/>
            <a:endParaRPr lang="en-US" noProof="0">
              <a:sym typeface="GillSans" pitchFamily="-68" charset="0"/>
            </a:endParaRP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75" y="6248550"/>
            <a:ext cx="1905372" cy="456531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5926151F-AB4D-451C-9F74-9DEB029AD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060434"/>
      </p:ext>
    </p:extLst>
  </p:cSld>
  <p:clrMapOvr>
    <a:masterClrMapping/>
  </p:clrMapOvr>
  <p:transition spd="slow"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908"/>
            <a:ext cx="6858000" cy="2387576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13"/>
            <a:ext cx="6858000" cy="1655340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 sz="1700"/>
            </a:lvl1pPr>
            <a:lvl2pPr marL="321457" indent="0" algn="ctr">
              <a:buNone/>
              <a:defRPr sz="1400"/>
            </a:lvl2pPr>
            <a:lvl3pPr marL="642915" indent="0" algn="ctr">
              <a:buNone/>
              <a:defRPr sz="1300"/>
            </a:lvl3pPr>
            <a:lvl4pPr marL="964372" indent="0" algn="ctr">
              <a:buNone/>
              <a:defRPr sz="1100"/>
            </a:lvl4pPr>
            <a:lvl5pPr marL="1285829" indent="0" algn="ctr">
              <a:buNone/>
              <a:defRPr sz="1100"/>
            </a:lvl5pPr>
            <a:lvl6pPr marL="1607287" indent="0" algn="ctr">
              <a:buNone/>
              <a:defRPr sz="1100"/>
            </a:lvl6pPr>
            <a:lvl7pPr marL="1928744" indent="0" algn="ctr">
              <a:buNone/>
              <a:defRPr sz="1100"/>
            </a:lvl7pPr>
            <a:lvl8pPr marL="2250201" indent="0" algn="ctr">
              <a:buNone/>
              <a:defRPr sz="1100"/>
            </a:lvl8pPr>
            <a:lvl9pPr marL="2571659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38D35-799C-4A06-B533-C917DBE6EBE2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2D55B-E391-4F78-A25F-694D3D5656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7768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28" y="365001"/>
            <a:ext cx="7887146" cy="1326059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28" y="1826122"/>
            <a:ext cx="7887146" cy="4350990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46A8-D893-4BE5-BCC9-FF98A6A32F57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A7F12-07EB-46A0-8C7C-54CB2077E9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0392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63" y="1710036"/>
            <a:ext cx="7887146" cy="2851919"/>
          </a:xfrm>
          <a:prstGeom prst="rect">
            <a:avLst/>
          </a:prstGeom>
        </p:spPr>
        <p:txBody>
          <a:bodyPr lIns="64291" tIns="32146" rIns="64291" bIns="32146"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63" y="4589859"/>
            <a:ext cx="7887146" cy="150018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1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29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643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858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6072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9287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2502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571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20BE-13C5-4827-9CE7-4A8002E044B1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BCB71-0008-4323-8673-6CD3BB660C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2937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28" y="365001"/>
            <a:ext cx="7887146" cy="1326059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27" y="1826122"/>
            <a:ext cx="3889995" cy="4350990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826122"/>
            <a:ext cx="3889995" cy="4350990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B172-2B63-4C69-81B4-C474E22DDB86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CEAE0-8F2A-414A-9328-B44BAFE637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868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4" y="365001"/>
            <a:ext cx="7887146" cy="1326059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543" y="1681014"/>
            <a:ext cx="3868787" cy="823764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43" y="2504777"/>
            <a:ext cx="3868787" cy="3684613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8927" y="1681014"/>
            <a:ext cx="3887762" cy="823764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8927" y="2504777"/>
            <a:ext cx="3887762" cy="3684613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0618-D8A6-43B3-A61B-7EC0EB583F52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2DDE-1DEE-4F04-B834-BE7D24A714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507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42774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28" y="365001"/>
            <a:ext cx="7887146" cy="1326059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9B2AE-07E4-4DAA-BB14-A6CF2C5A3526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6FD7-8505-4683-B9D0-3E43415DAA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4237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58236-EA97-4573-B1CD-BF9A626747B4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4C044-67B4-414F-969A-ACE6D65653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282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  <a:prstGeom prst="rect">
            <a:avLst/>
          </a:prstGeom>
        </p:spPr>
        <p:txBody>
          <a:bodyPr lIns="64291" tIns="32146" rIns="64291" bIns="32146"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63" y="987847"/>
            <a:ext cx="4628926" cy="487337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AC44-9884-467E-A57D-DCABDD685278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8C57-0618-40AB-BE6A-77359565C2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5474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  <a:prstGeom prst="rect">
            <a:avLst/>
          </a:prstGeom>
        </p:spPr>
        <p:txBody>
          <a:bodyPr lIns="64291" tIns="32146" rIns="64291" bIns="32146"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63" y="987847"/>
            <a:ext cx="4628926" cy="4873377"/>
          </a:xfrm>
          <a:prstGeom prst="rect">
            <a:avLst/>
          </a:prstGeom>
        </p:spPr>
        <p:txBody>
          <a:bodyPr lIns="64291" tIns="32146" rIns="64291" bIns="32146" rtlCol="0">
            <a:normAutofit/>
          </a:bodyPr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63A4-BF76-4F06-9FF1-15E7F355CC60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D60D-5327-4989-8B4C-D5E1DABD1C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8848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28" y="365001"/>
            <a:ext cx="7887146" cy="1326059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28" y="1826122"/>
            <a:ext cx="7887146" cy="4350990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11B96-31EC-436C-BB3A-35AE13FB69A4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0FBFB-F8E7-40F9-B086-13FC26C1B6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3964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345" y="365001"/>
            <a:ext cx="1971229" cy="5812110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27" y="365001"/>
            <a:ext cx="5808762" cy="5812110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0C2C-F216-49FC-AB1D-400A5AD54782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CFA0-6EDE-48D1-A02C-491E26EF16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6551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908"/>
            <a:ext cx="6858000" cy="238757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13"/>
            <a:ext cx="6858000" cy="1655340"/>
          </a:xfrm>
        </p:spPr>
        <p:txBody>
          <a:bodyPr/>
          <a:lstStyle>
            <a:lvl1pPr marL="0" indent="0" algn="ctr">
              <a:buNone/>
              <a:defRPr sz="1700"/>
            </a:lvl1pPr>
            <a:lvl2pPr marL="321457" indent="0" algn="ctr">
              <a:buNone/>
              <a:defRPr sz="1400"/>
            </a:lvl2pPr>
            <a:lvl3pPr marL="642915" indent="0" algn="ctr">
              <a:buNone/>
              <a:defRPr sz="1300"/>
            </a:lvl3pPr>
            <a:lvl4pPr marL="964372" indent="0" algn="ctr">
              <a:buNone/>
              <a:defRPr sz="1100"/>
            </a:lvl4pPr>
            <a:lvl5pPr marL="1285829" indent="0" algn="ctr">
              <a:buNone/>
              <a:defRPr sz="1100"/>
            </a:lvl5pPr>
            <a:lvl6pPr marL="1607287" indent="0" algn="ctr">
              <a:buNone/>
              <a:defRPr sz="1100"/>
            </a:lvl6pPr>
            <a:lvl7pPr marL="1928744" indent="0" algn="ctr">
              <a:buNone/>
              <a:defRPr sz="1100"/>
            </a:lvl7pPr>
            <a:lvl8pPr marL="2250201" indent="0" algn="ctr">
              <a:buNone/>
              <a:defRPr sz="1100"/>
            </a:lvl8pPr>
            <a:lvl9pPr marL="2571659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1B438-9F7C-4A63-B8F2-9EDC6E2505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1917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fld id="{43E0A418-412E-4B1A-B34F-180527AB82A5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1465263" y="6461125"/>
            <a:ext cx="6215062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B4CA-8BEB-407E-98EA-B9B07D461F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2179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63" y="2069323"/>
            <a:ext cx="7887146" cy="2851919"/>
          </a:xfrm>
        </p:spPr>
        <p:txBody>
          <a:bodyPr/>
          <a:lstStyle>
            <a:lvl1pPr algn="ctr">
              <a:lnSpc>
                <a:spcPct val="100000"/>
              </a:lnSpc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3BD87-F294-41CD-A193-50F03E2629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6801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27" y="1826122"/>
            <a:ext cx="3889995" cy="43509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826122"/>
            <a:ext cx="3889995" cy="43509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fld id="{C446585C-B128-4704-B92F-671230AC0C62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1465263" y="6461125"/>
            <a:ext cx="6215062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43F4-F1ED-4B6F-99EE-BEA3037A0A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11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95801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4" y="365001"/>
            <a:ext cx="7887146" cy="13260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543" y="1681014"/>
            <a:ext cx="3868787" cy="82376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43" y="2504777"/>
            <a:ext cx="3868787" cy="3684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8927" y="1681014"/>
            <a:ext cx="3887762" cy="82376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8927" y="2504777"/>
            <a:ext cx="3887762" cy="3684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fld id="{1C217C13-BB0C-49EA-B055-8AE2820ADE0E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1465263" y="6461125"/>
            <a:ext cx="6215062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BC8B-9E2E-4D1C-8D61-85C583E725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4661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fld id="{19141347-D7FA-4644-B43F-1551DE40C944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1465263" y="6461125"/>
            <a:ext cx="6215062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1909-E4AF-4FC7-818F-AAF2EAA739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4673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fld id="{C2D01163-C41A-4A1F-A886-7CF2A8BD857E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1465263" y="6461125"/>
            <a:ext cx="6215062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8BBB-C719-4168-BB37-153758745E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226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63" y="987847"/>
            <a:ext cx="4628926" cy="487337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fld id="{DEFDE57B-1A0A-4544-B49E-0D281F37C5A4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1465263" y="6461125"/>
            <a:ext cx="6215062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E86A-8AD8-4473-A8AE-ECFA11B18AB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34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63" y="987847"/>
            <a:ext cx="4628926" cy="4873377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fld id="{EEFA4E58-8F59-447B-B01D-B9050B5A287D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1465263" y="6461125"/>
            <a:ext cx="6215062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8E1C-14B0-40DC-8FEF-DC01D79B86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7135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fld id="{5313CD19-7446-4658-8A6D-0C4ADBE3DCA3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1465263" y="6461125"/>
            <a:ext cx="6215062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5F25-9674-474B-9263-F5CF96EDA3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6096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345" y="365001"/>
            <a:ext cx="1971229" cy="58121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27" y="365001"/>
            <a:ext cx="5808762" cy="581211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fld id="{D82913EA-D784-4CAB-837E-BC32835D4631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1465263" y="6461125"/>
            <a:ext cx="6215062" cy="36512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E5674-8FB2-4F9B-8EB4-6B9D5A81A4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8539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908"/>
            <a:ext cx="6858000" cy="238757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13"/>
            <a:ext cx="6858000" cy="1655340"/>
          </a:xfrm>
        </p:spPr>
        <p:txBody>
          <a:bodyPr/>
          <a:lstStyle>
            <a:lvl1pPr marL="0" indent="0" algn="ctr">
              <a:buNone/>
              <a:defRPr sz="1700"/>
            </a:lvl1pPr>
            <a:lvl2pPr marL="321457" indent="0" algn="ctr">
              <a:buNone/>
              <a:defRPr sz="1400"/>
            </a:lvl2pPr>
            <a:lvl3pPr marL="642915" indent="0" algn="ctr">
              <a:buNone/>
              <a:defRPr sz="1300"/>
            </a:lvl3pPr>
            <a:lvl4pPr marL="964372" indent="0" algn="ctr">
              <a:buNone/>
              <a:defRPr sz="1100"/>
            </a:lvl4pPr>
            <a:lvl5pPr marL="1285829" indent="0" algn="ctr">
              <a:buNone/>
              <a:defRPr sz="1100"/>
            </a:lvl5pPr>
            <a:lvl6pPr marL="1607287" indent="0" algn="ctr">
              <a:buNone/>
              <a:defRPr sz="1100"/>
            </a:lvl6pPr>
            <a:lvl7pPr marL="1928744" indent="0" algn="ctr">
              <a:buNone/>
              <a:defRPr sz="1100"/>
            </a:lvl7pPr>
            <a:lvl8pPr marL="2250201" indent="0" algn="ctr">
              <a:buNone/>
              <a:defRPr sz="1100"/>
            </a:lvl8pPr>
            <a:lvl9pPr marL="2571659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89D1-C1C5-45E0-8164-0303642F46BC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0EB2-BB15-42A6-B50C-B7986757EA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007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4F81-45D6-4BB8-BF49-879CED91CA22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BE34-3A1A-4659-A245-CECDE4E51F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0862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63" y="1710036"/>
            <a:ext cx="7887146" cy="285191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63" y="4589859"/>
            <a:ext cx="7887146" cy="1500188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1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29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643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858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6072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9287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2502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571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1810-5EDB-4161-8F22-AA103EDC4ABB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CF97-812D-47C4-9380-CED7C19852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91622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27" y="1826122"/>
            <a:ext cx="3889995" cy="43509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826122"/>
            <a:ext cx="3889995" cy="43509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F0173-460C-486A-87BF-8D6BC6E374BC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705F3-D0CD-44CE-9A96-C5B332D01A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8982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4" y="365001"/>
            <a:ext cx="7887146" cy="13260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543" y="1681014"/>
            <a:ext cx="3868787" cy="82376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43" y="2504777"/>
            <a:ext cx="3868787" cy="3684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8927" y="1681014"/>
            <a:ext cx="3887762" cy="82376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8927" y="2504777"/>
            <a:ext cx="3887762" cy="3684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4855-F2CB-4ECA-9C62-E7C39F13F193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6B49A-4D7B-4F37-9359-C9C9250E79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9997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67556-86F1-49E7-AE1A-AB6EA7D0168B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3AB5-FD32-4708-9276-6CDBF2BE1E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0075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29A0C-84CD-42B5-A396-8F63631A224F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55B9B-E2FC-4E8C-AF1B-069EBFB1D8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6976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63" y="987847"/>
            <a:ext cx="4628926" cy="487337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5DF8-4573-4468-938C-6AD7EF2FC3A8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32838-D354-4F4C-9772-A1BDB9B789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17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63" y="987847"/>
            <a:ext cx="4628926" cy="4873377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6B68-BF28-4114-8567-E066C4943E0D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A857-3FB4-41B5-93E1-AE0087146B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7279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3D5F-3D5A-4224-9C23-E90A8B64D472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E4D8-EC24-4DF5-AD82-77ECC96693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7982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345" y="365001"/>
            <a:ext cx="1971229" cy="58121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27" y="365001"/>
            <a:ext cx="5808762" cy="581211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5D81-1318-45BA-8D09-0F7A1C50C3D6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3699-0EAD-4EDB-9BE2-53BE12293C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7465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908"/>
            <a:ext cx="6858000" cy="238757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13"/>
            <a:ext cx="6858000" cy="1655340"/>
          </a:xfrm>
        </p:spPr>
        <p:txBody>
          <a:bodyPr/>
          <a:lstStyle>
            <a:lvl1pPr marL="0" indent="0" algn="ctr">
              <a:buNone/>
              <a:defRPr sz="1700"/>
            </a:lvl1pPr>
            <a:lvl2pPr marL="321457" indent="0" algn="ctr">
              <a:buNone/>
              <a:defRPr sz="1400"/>
            </a:lvl2pPr>
            <a:lvl3pPr marL="642915" indent="0" algn="ctr">
              <a:buNone/>
              <a:defRPr sz="1300"/>
            </a:lvl3pPr>
            <a:lvl4pPr marL="964372" indent="0" algn="ctr">
              <a:buNone/>
              <a:defRPr sz="1100"/>
            </a:lvl4pPr>
            <a:lvl5pPr marL="1285829" indent="0" algn="ctr">
              <a:buNone/>
              <a:defRPr sz="1100"/>
            </a:lvl5pPr>
            <a:lvl6pPr marL="1607287" indent="0" algn="ctr">
              <a:buNone/>
              <a:defRPr sz="1100"/>
            </a:lvl6pPr>
            <a:lvl7pPr marL="1928744" indent="0" algn="ctr">
              <a:buNone/>
              <a:defRPr sz="1100"/>
            </a:lvl7pPr>
            <a:lvl8pPr marL="2250201" indent="0" algn="ctr">
              <a:buNone/>
              <a:defRPr sz="1100"/>
            </a:lvl8pPr>
            <a:lvl9pPr marL="2571659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3271-C67D-4AE4-A7FD-D25FD43B308A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E02A-781C-4175-9DCC-AC66EF6FD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67515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6810-42CB-4C18-8AE2-057D77BD250D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FC1F-5035-4D09-AD75-E95CEBB60A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705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38814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63" y="1710036"/>
            <a:ext cx="7887146" cy="285191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63" y="4589859"/>
            <a:ext cx="7887146" cy="1500188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1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29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643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858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6072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9287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2502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571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8DB28-8145-484E-9D4A-BE1EF9CB9609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B2DC-62B1-458F-AEF0-B83C6BBDA0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6684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27" y="1826122"/>
            <a:ext cx="3889995" cy="43509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826122"/>
            <a:ext cx="3889995" cy="43509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5BEC-A086-4B86-B9FB-AF1C6E8823ED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FACB-68FD-4DE2-A79D-01782B7B00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0445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4" y="365001"/>
            <a:ext cx="7887146" cy="13260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543" y="1681014"/>
            <a:ext cx="3868787" cy="82376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43" y="2504777"/>
            <a:ext cx="3868787" cy="3684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8927" y="1681014"/>
            <a:ext cx="3887762" cy="82376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8927" y="2504777"/>
            <a:ext cx="3887762" cy="3684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8560D-986E-4503-88DF-40E131BC4DD6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410D9-F9B8-4151-9A6B-8724872896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82542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5C51-EFEA-4542-91B0-3F09C2EB56F7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144E-B232-4464-B4E3-49AE0E6160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1471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4838-65EF-4470-9F68-8AF4292346DA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9A08E-EE4C-410C-9509-DBB05505C0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29193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63" y="987847"/>
            <a:ext cx="4628926" cy="487337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139CD-5D6C-4A5D-9C39-24118A300194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E9E9-2A52-4E4D-A340-B7976EBB96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116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63" y="987847"/>
            <a:ext cx="4628926" cy="4873377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0959D-7ABF-416A-A8B6-52F83B42CEBD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94C6-9126-4152-A730-2FEE70A4DC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99670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B98B-BF23-4179-8BB7-BBFDBDE44922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C860-7D86-43CE-88BD-873C822B4A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30642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345" y="365001"/>
            <a:ext cx="1971229" cy="58121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27" y="365001"/>
            <a:ext cx="5808762" cy="581211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70F6-EAE9-4C21-A0F2-983B326177B1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DD0A-A308-4E55-97B4-81463E5D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43763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908"/>
            <a:ext cx="6858000" cy="238757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13"/>
            <a:ext cx="6858000" cy="1655340"/>
          </a:xfrm>
        </p:spPr>
        <p:txBody>
          <a:bodyPr/>
          <a:lstStyle>
            <a:lvl1pPr marL="0" indent="0" algn="ctr">
              <a:buNone/>
              <a:defRPr sz="1700"/>
            </a:lvl1pPr>
            <a:lvl2pPr marL="321457" indent="0" algn="ctr">
              <a:buNone/>
              <a:defRPr sz="1400"/>
            </a:lvl2pPr>
            <a:lvl3pPr marL="642915" indent="0" algn="ctr">
              <a:buNone/>
              <a:defRPr sz="1300"/>
            </a:lvl3pPr>
            <a:lvl4pPr marL="964372" indent="0" algn="ctr">
              <a:buNone/>
              <a:defRPr sz="1100"/>
            </a:lvl4pPr>
            <a:lvl5pPr marL="1285829" indent="0" algn="ctr">
              <a:buNone/>
              <a:defRPr sz="1100"/>
            </a:lvl5pPr>
            <a:lvl6pPr marL="1607287" indent="0" algn="ctr">
              <a:buNone/>
              <a:defRPr sz="1100"/>
            </a:lvl6pPr>
            <a:lvl7pPr marL="1928744" indent="0" algn="ctr">
              <a:buNone/>
              <a:defRPr sz="1100"/>
            </a:lvl7pPr>
            <a:lvl8pPr marL="2250201" indent="0" algn="ctr">
              <a:buNone/>
              <a:defRPr sz="1100"/>
            </a:lvl8pPr>
            <a:lvl9pPr marL="2571659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E4D4-4A83-4722-AC59-FAD227F8D456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688E-37F7-46F8-A50D-CF7C5E4425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59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01983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EA8F-8F08-4E3F-9174-076640BF9D7C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E52E-4361-4760-85D7-4ED67F45CF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119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63" y="1710036"/>
            <a:ext cx="7887146" cy="285191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63" y="4589859"/>
            <a:ext cx="7887146" cy="1500188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1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29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643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858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6072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9287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2502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571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E7843-81C1-4553-9A32-1DDC149A9E4E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65E5A-2C0B-4A73-ACE9-B6623D9CDB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07449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27" y="1826122"/>
            <a:ext cx="3889995" cy="43509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826122"/>
            <a:ext cx="3889995" cy="43509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BF8EE-6D61-4872-98A7-23C466FEE513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AE03-B1EC-4638-9544-01C355E120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1528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4" y="365001"/>
            <a:ext cx="7887146" cy="13260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543" y="1681014"/>
            <a:ext cx="3868787" cy="82376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43" y="2504777"/>
            <a:ext cx="3868787" cy="3684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8927" y="1681014"/>
            <a:ext cx="3887762" cy="82376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8927" y="2504777"/>
            <a:ext cx="3887762" cy="3684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2DE28-796C-4842-B0EB-0ABAFB8F4CFD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5E414-A88F-4ED7-B215-93A4FEA985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6668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AA482-F268-46EE-A78A-A00C88914DBA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B0D63-0E3E-4B93-9395-CE60917D82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227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6EA6-EE57-4423-8C14-090DFA747C03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A362-AE4D-406A-8160-884A590390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37905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63" y="987847"/>
            <a:ext cx="4628926" cy="487337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DA650-EBA6-4005-A466-BD13901EEF11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ABF4B-6A3A-4B02-BDA9-031E6B2E88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07170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63" y="987847"/>
            <a:ext cx="4628926" cy="4873377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02C1F-D5E0-427A-8B14-A6144DAD221A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3300F-4C95-41ED-A7E1-C31FCA7EB3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04100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7527-C36F-403B-A17E-6B49066123E9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E55F1-4DCB-4C2C-B702-DAC4D7654F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37084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345" y="365001"/>
            <a:ext cx="1971229" cy="58121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27" y="365001"/>
            <a:ext cx="5808762" cy="581211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F6CF6-8711-4D22-A509-AE2B96EC5EEF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A145-0A04-490A-A139-4877E550F9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705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38259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5783-6578-4E18-B710-DFEAF435F2B4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FD49E-4210-4E1C-83C1-A966EE066C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05695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CBE-CAB5-49BF-92C2-9B92D6F36F39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1F2D-430C-415E-A8D6-75612C4B98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2619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14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29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43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8582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0728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287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5020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7165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EA0E-D996-40EA-9352-DB1D9AD020B8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B1CC-EDDE-4805-B31C-BECEF8CA77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6172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8C51-2E31-41FF-8363-CE38AB60F82F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B1086-1A51-4756-BF74-CE6ADD7FB0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69417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9529-82CA-4222-ADB6-A575CFE64B89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CE1F6-A669-4E39-9904-27796FA5EC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0099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0894-70ED-42A9-A717-6D97F710995E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BF8A-87A5-4DE5-9F9C-BA58D6A5DC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89674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BEE7-881B-4881-A7EF-C67B5C42EC31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DE44-DC3E-4865-BABB-7A0DE3FCDA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05257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7DAEC-C1EE-41FB-A6E0-62B76632E401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C4DE-46E5-488C-BF13-A9295AA25D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76759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8B229-20D4-4419-9C8F-AF2CEA2107EB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F57A-54CC-4791-81B5-B621C9D3CB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7030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7206-C76C-4EA2-8717-37FD734229FE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3A15-A5EA-46D1-B5B1-B9758774DC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396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74704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DC6F-76EF-4DD1-9C39-DC9A2C887627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F2E4-67F8-4A6F-B43B-857F7301A9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610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33025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Sans" pitchFamily="-68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Sans" pitchFamily="-68" charset="0"/>
              </a:rPr>
              <a:t>Second level</a:t>
            </a:r>
          </a:p>
          <a:p>
            <a:pPr lvl="2"/>
            <a:r>
              <a:rPr lang="en-US" altLang="en-US">
                <a:sym typeface="GillSans" pitchFamily="-68" charset="0"/>
              </a:rPr>
              <a:t>Third level</a:t>
            </a:r>
          </a:p>
          <a:p>
            <a:pPr lvl="3"/>
            <a:r>
              <a:rPr lang="en-US" altLang="en-US">
                <a:sym typeface="GillSans" pitchFamily="-68" charset="0"/>
              </a:rPr>
              <a:t>Fourth level</a:t>
            </a:r>
          </a:p>
          <a:p>
            <a:pPr lvl="4"/>
            <a:r>
              <a:rPr lang="en-US" altLang="en-US">
                <a:sym typeface="GillSans" pitchFamily="-68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Sans" pitchFamily="-68" charset="0"/>
              </a:rPr>
              <a:t>Click to edit Master title style</a:t>
            </a: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" y="5670352"/>
            <a:ext cx="9141768" cy="119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28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99" r:id="rId1"/>
    <p:sldLayoutId id="2147486700" r:id="rId2"/>
    <p:sldLayoutId id="2147486701" r:id="rId3"/>
    <p:sldLayoutId id="2147486702" r:id="rId4"/>
    <p:sldLayoutId id="2147486703" r:id="rId5"/>
    <p:sldLayoutId id="2147486704" r:id="rId6"/>
    <p:sldLayoutId id="2147486705" r:id="rId7"/>
    <p:sldLayoutId id="2147486706" r:id="rId8"/>
    <p:sldLayoutId id="2147486707" r:id="rId9"/>
    <p:sldLayoutId id="2147486708" r:id="rId10"/>
    <p:sldLayoutId id="2147486709" r:id="rId11"/>
    <p:sldLayoutId id="2147486710" r:id="rId12"/>
    <p:sldLayoutId id="2147486711" r:id="rId13"/>
    <p:sldLayoutId id="2147486712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 pitchFamily="-6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68" charset="0"/>
          <a:ea typeface="ヒラギノ角ゴ ProN W3" pitchFamily="-68" charset="-128"/>
          <a:sym typeface="GillSans" pitchFamily="-6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68" charset="0"/>
          <a:ea typeface="ヒラギノ角ゴ ProN W3" pitchFamily="-68" charset="-128"/>
          <a:sym typeface="GillSans" pitchFamily="-6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68" charset="0"/>
          <a:ea typeface="ヒラギノ角ゴ ProN W3" pitchFamily="-68" charset="-128"/>
          <a:sym typeface="GillSans" pitchFamily="-6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68" charset="0"/>
          <a:ea typeface="ヒラギノ角ゴ ProN W3" pitchFamily="-68" charset="-128"/>
          <a:sym typeface="GillSans" pitchFamily="-68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68" charset="0"/>
          <a:ea typeface="ヒラギノ角ゴ ProN W3" pitchFamily="-68" charset="-128"/>
          <a:sym typeface="GillSans" pitchFamily="-68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68" charset="0"/>
          <a:ea typeface="ヒラギノ角ゴ ProN W3" pitchFamily="-68" charset="-128"/>
          <a:sym typeface="GillSans" pitchFamily="-68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68" charset="0"/>
          <a:ea typeface="ヒラギノ角ゴ ProN W3" pitchFamily="-68" charset="-128"/>
          <a:sym typeface="GillSans" pitchFamily="-68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68" charset="0"/>
          <a:ea typeface="ヒラギノ角ゴ ProN W3" pitchFamily="-68" charset="-128"/>
          <a:sym typeface="GillSans" pitchFamily="-68" charset="0"/>
        </a:defRPr>
      </a:lvl9pPr>
    </p:titleStyle>
    <p:bodyStyle>
      <a:lvl1pPr marL="241093" indent="-24109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pitchFamily="-68" charset="0"/>
        </a:defRPr>
      </a:lvl1pPr>
      <a:lvl2pPr marL="522368" indent="-20091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sym typeface="GillSans" pitchFamily="-68" charset="0"/>
        </a:defRPr>
      </a:lvl2pPr>
      <a:lvl3pPr marL="803643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sym typeface="GillSans" pitchFamily="-68" charset="0"/>
        </a:defRPr>
      </a:lvl3pPr>
      <a:lvl4pPr marL="1125101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sym typeface="GillSans" pitchFamily="-68" charset="0"/>
        </a:defRPr>
      </a:lvl4pPr>
      <a:lvl5pPr marL="1446558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sym typeface="GillSans" pitchFamily="-68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sym typeface="GillSans" pitchFamily="-68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sym typeface="GillSans" pitchFamily="-68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sym typeface="GillSans" pitchFamily="-68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sym typeface="GillSans" pitchFamily="-68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0CAE9B-5B69-440B-A85F-AC700836166E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84193D-00F5-4A1F-A44D-CD6C8D1565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205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29" r:id="rId1"/>
    <p:sldLayoutId id="2147486630" r:id="rId2"/>
    <p:sldLayoutId id="2147486631" r:id="rId3"/>
    <p:sldLayoutId id="2147486632" r:id="rId4"/>
    <p:sldLayoutId id="2147486633" r:id="rId5"/>
    <p:sldLayoutId id="2147486634" r:id="rId6"/>
    <p:sldLayoutId id="2147486635" r:id="rId7"/>
    <p:sldLayoutId id="2147486636" r:id="rId8"/>
    <p:sldLayoutId id="2147486637" r:id="rId9"/>
    <p:sldLayoutId id="2147486638" r:id="rId10"/>
    <p:sldLayoutId id="214748663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5pPr>
      <a:lvl6pPr marL="321457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6pPr>
      <a:lvl7pPr marL="642915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7pPr>
      <a:lvl8pPr marL="964372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8pPr>
      <a:lvl9pPr marL="1285829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0338" indent="-160338" algn="l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13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3950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46213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6828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343900" y="6461125"/>
            <a:ext cx="568325" cy="365125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8380F05-BB8A-45A0-B140-9EC7485EF1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3079" name="Picture 8" descr="Image result for AAC&amp;U logo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787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1055077" y="6562725"/>
            <a:ext cx="7162800" cy="18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en-US" sz="800" b="1" dirty="0">
                <a:solidFill>
                  <a:srgbClr val="7F7F7F"/>
                </a:solidFill>
              </a:rPr>
              <a:t>Fulfilling the American Dream: Liberal Education and the Future of Work/2018 Employers Survey </a:t>
            </a:r>
            <a:r>
              <a:rPr lang="en-US" sz="800" b="1" dirty="0">
                <a:solidFill>
                  <a:srgbClr val="7F7F7F"/>
                </a:solidFill>
                <a:sym typeface="Wingdings" pitchFamily="2" charset="2"/>
              </a:rPr>
              <a:t> May-June  2018  Hart Research for AAC&amp;U</a:t>
            </a:r>
            <a:endParaRPr lang="en-US" sz="800" b="1" dirty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0" r:id="rId1"/>
    <p:sldLayoutId id="2147486689" r:id="rId2"/>
    <p:sldLayoutId id="2147486641" r:id="rId3"/>
    <p:sldLayoutId id="2147486690" r:id="rId4"/>
    <p:sldLayoutId id="2147486691" r:id="rId5"/>
    <p:sldLayoutId id="2147486692" r:id="rId6"/>
    <p:sldLayoutId id="2147486693" r:id="rId7"/>
    <p:sldLayoutId id="2147486694" r:id="rId8"/>
    <p:sldLayoutId id="2147486695" r:id="rId9"/>
    <p:sldLayoutId id="2147486696" r:id="rId10"/>
    <p:sldLayoutId id="2147486697" r:id="rId11"/>
  </p:sldLayoutIdLst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500" b="1" kern="1200">
          <a:solidFill>
            <a:srgbClr val="595959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Calibri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Calibri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Calibri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Calibri" pitchFamily="34" charset="0"/>
        </a:defRPr>
      </a:lvl5pPr>
      <a:lvl6pPr marL="321457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6pPr>
      <a:lvl7pPr marL="642915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7pPr>
      <a:lvl8pPr marL="964372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8pPr>
      <a:lvl9pPr marL="1285829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0338" indent="-160338" algn="l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13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3950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46213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B521CD-A097-4774-B1A1-7EDFCCAA392E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B6109B-F9DF-45DD-81AD-3E9902E3A5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2" r:id="rId1"/>
    <p:sldLayoutId id="2147486643" r:id="rId2"/>
    <p:sldLayoutId id="2147486644" r:id="rId3"/>
    <p:sldLayoutId id="2147486645" r:id="rId4"/>
    <p:sldLayoutId id="2147486646" r:id="rId5"/>
    <p:sldLayoutId id="2147486647" r:id="rId6"/>
    <p:sldLayoutId id="2147486648" r:id="rId7"/>
    <p:sldLayoutId id="2147486649" r:id="rId8"/>
    <p:sldLayoutId id="2147486650" r:id="rId9"/>
    <p:sldLayoutId id="2147486651" r:id="rId10"/>
    <p:sldLayoutId id="214748665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5pPr>
      <a:lvl6pPr marL="321457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6pPr>
      <a:lvl7pPr marL="642915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7pPr>
      <a:lvl8pPr marL="964372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8pPr>
      <a:lvl9pPr marL="1285829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0338" indent="-160338" algn="l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13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3950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46213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 eaLnBrk="1" hangingPunct="1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1F736A-7EA2-4BCF-8630-21481680A221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ctr" eaLnBrk="1" hangingPunct="1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337989-B67E-4CEF-801E-8601944F2A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53" r:id="rId1"/>
    <p:sldLayoutId id="2147486654" r:id="rId2"/>
    <p:sldLayoutId id="2147486655" r:id="rId3"/>
    <p:sldLayoutId id="2147486656" r:id="rId4"/>
    <p:sldLayoutId id="2147486657" r:id="rId5"/>
    <p:sldLayoutId id="2147486658" r:id="rId6"/>
    <p:sldLayoutId id="2147486659" r:id="rId7"/>
    <p:sldLayoutId id="2147486660" r:id="rId8"/>
    <p:sldLayoutId id="2147486661" r:id="rId9"/>
    <p:sldLayoutId id="2147486662" r:id="rId10"/>
    <p:sldLayoutId id="214748666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5pPr>
      <a:lvl6pPr marL="321457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6pPr>
      <a:lvl7pPr marL="642915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7pPr>
      <a:lvl8pPr marL="964372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8pPr>
      <a:lvl9pPr marL="1285829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0338" indent="-160338" algn="l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13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3950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46213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 eaLnBrk="1" hangingPunct="1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C5EB2D-2C81-46E0-8C4F-977F58C08E44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ctr" eaLnBrk="1" hangingPunct="1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05A9E5-55CE-4077-B256-C4B6D3C4EB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64" r:id="rId1"/>
    <p:sldLayoutId id="2147486665" r:id="rId2"/>
    <p:sldLayoutId id="2147486666" r:id="rId3"/>
    <p:sldLayoutId id="2147486667" r:id="rId4"/>
    <p:sldLayoutId id="2147486668" r:id="rId5"/>
    <p:sldLayoutId id="2147486669" r:id="rId6"/>
    <p:sldLayoutId id="2147486670" r:id="rId7"/>
    <p:sldLayoutId id="2147486671" r:id="rId8"/>
    <p:sldLayoutId id="2147486672" r:id="rId9"/>
    <p:sldLayoutId id="2147486673" r:id="rId10"/>
    <p:sldLayoutId id="214748667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5pPr>
      <a:lvl6pPr marL="321457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6pPr>
      <a:lvl7pPr marL="642915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7pPr>
      <a:lvl8pPr marL="964372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8pPr>
      <a:lvl9pPr marL="1285829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0338" indent="-160338" algn="l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13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3950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46213" indent="-160338" algn="l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 eaLnBrk="1" hangingPunct="1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BB6912-848E-48F4-A739-31E76A263140}" type="datetime1">
              <a:rPr lang="en-US"/>
              <a:pPr>
                <a:defRPr/>
              </a:pPr>
              <a:t>8/27/2018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ctr" eaLnBrk="1" hangingPunct="1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8539C-4169-4501-A0A2-382FF761CE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5" r:id="rId1"/>
    <p:sldLayoutId id="2147486676" r:id="rId2"/>
    <p:sldLayoutId id="2147486677" r:id="rId3"/>
    <p:sldLayoutId id="2147486678" r:id="rId4"/>
    <p:sldLayoutId id="2147486679" r:id="rId5"/>
    <p:sldLayoutId id="2147486680" r:id="rId6"/>
    <p:sldLayoutId id="2147486681" r:id="rId7"/>
    <p:sldLayoutId id="2147486682" r:id="rId8"/>
    <p:sldLayoutId id="2147486683" r:id="rId9"/>
    <p:sldLayoutId id="2147486684" r:id="rId10"/>
    <p:sldLayoutId id="21474866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9pPr>
    </p:titleStyle>
    <p:bodyStyle>
      <a:lvl1pPr marL="239713" indent="-2397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00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1603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23950" indent="-1603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6213" indent="-1603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0.png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69" y="69033"/>
            <a:ext cx="2001296" cy="3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885" y="1033825"/>
            <a:ext cx="8110230" cy="1296026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Fulfilling the American Dream: Liberal Education and the Future of Work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186" y="2388576"/>
            <a:ext cx="8604738" cy="311141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Key findings from surveys of business executives and hiring managers conducted May-June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36" y="4712782"/>
            <a:ext cx="1904128" cy="8439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4213" y="2951284"/>
            <a:ext cx="7775575" cy="311141"/>
          </a:xfrm>
          <a:prstGeom prst="rect">
            <a:avLst/>
          </a:prstGeom>
        </p:spPr>
        <p:txBody>
          <a:bodyPr lIns="64291" tIns="32146" rIns="64291" bIns="32146">
            <a:spAutoFit/>
          </a:bodyPr>
          <a:lstStyle/>
          <a:p>
            <a:pPr algn="ctr"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Conducted on behalf of</a:t>
            </a:r>
          </a:p>
        </p:txBody>
      </p:sp>
      <p:sp>
        <p:nvSpPr>
          <p:cNvPr id="8" name="Rectangle 7"/>
          <p:cNvSpPr/>
          <p:nvPr/>
        </p:nvSpPr>
        <p:spPr>
          <a:xfrm>
            <a:off x="684213" y="4361989"/>
            <a:ext cx="7775575" cy="311141"/>
          </a:xfrm>
          <a:prstGeom prst="rect">
            <a:avLst/>
          </a:prstGeom>
        </p:spPr>
        <p:txBody>
          <a:bodyPr lIns="64291" tIns="32146" rIns="64291" bIns="32146">
            <a:spAutoFit/>
          </a:bodyPr>
          <a:lstStyle/>
          <a:p>
            <a:pPr algn="ctr"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with support from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AF8689-F734-DA4E-8721-143AD0654D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59" y="3370289"/>
            <a:ext cx="1708458" cy="90548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620194"/>
              </p:ext>
            </p:extLst>
          </p:nvPr>
        </p:nvGraphicFramePr>
        <p:xfrm>
          <a:off x="1811338" y="1994976"/>
          <a:ext cx="5653087" cy="419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488950" y="193377"/>
            <a:ext cx="7888288" cy="1325563"/>
          </a:xfrm>
        </p:spPr>
        <p:txBody>
          <a:bodyPr/>
          <a:lstStyle/>
          <a:p>
            <a:pPr algn="just"/>
            <a:r>
              <a:rPr lang="en-US" dirty="0"/>
              <a:t>Both employer audiences express broad satisfaction with recent college graduate hires’ ability to apply skills and knowledge they learned in college.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888" y="1624844"/>
            <a:ext cx="8280400" cy="618918"/>
          </a:xfrm>
          <a:prstGeom prst="rect">
            <a:avLst/>
          </a:prstGeom>
        </p:spPr>
        <p:txBody>
          <a:bodyPr lIns="64291" tIns="32146" rIns="64291" bIns="32146">
            <a:spAutoFit/>
          </a:bodyPr>
          <a:lstStyle/>
          <a:p>
            <a:pPr algn="ctr">
              <a:defRPr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Satisfaction with Recent Graduates’ Ability to Apply Skills and Knowledge </a:t>
            </a:r>
            <a:b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They Learned in College to Complex Problems in the Workplace</a:t>
            </a: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2259013" y="6039926"/>
            <a:ext cx="164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Business executives</a:t>
            </a: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5538788" y="6039926"/>
            <a:ext cx="1398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Hiring managers</a:t>
            </a: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2291871" y="3390058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71%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B4B8F-693E-4378-9650-318BDE297A9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30729" name="TextBox 21"/>
          <p:cNvSpPr txBox="1">
            <a:spLocks noChangeArrowheads="1"/>
          </p:cNvSpPr>
          <p:nvPr/>
        </p:nvSpPr>
        <p:spPr bwMode="auto">
          <a:xfrm>
            <a:off x="5467350" y="3278486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74%</a:t>
            </a:r>
          </a:p>
        </p:txBody>
      </p:sp>
      <p:pic>
        <p:nvPicPr>
          <p:cNvPr id="30730" name="Picture 2" descr="C:\Users\lsteinmetz\Downloads\noun_hiring_1662430_73717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68" y="2301363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3" descr="C:\Users\lsteinmetz\Downloads\noun_hiring_1685619_73717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66" y="258810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21990" y="236389"/>
            <a:ext cx="7888287" cy="1325562"/>
          </a:xfrm>
        </p:spPr>
        <p:txBody>
          <a:bodyPr/>
          <a:lstStyle/>
          <a:p>
            <a:pPr algn="just"/>
            <a:r>
              <a:rPr lang="en-US" dirty="0"/>
              <a:t>Employers view their recent hires out of college as mostly prepared to succeed in entry-level positions but not necessarily to advance beyond that.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011596"/>
              </p:ext>
            </p:extLst>
          </p:nvPr>
        </p:nvGraphicFramePr>
        <p:xfrm>
          <a:off x="1033463" y="2272011"/>
          <a:ext cx="78867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A5D1C-F188-497B-A33D-7ABE0E36BE5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66824" y="1786339"/>
            <a:ext cx="8580437" cy="348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Proportions of Recent College Grad Applicants Who Have Full Set of Skills/Knowledge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795886"/>
            <a:ext cx="424497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Succeed in entry-level positions at the company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650" y="4650086"/>
            <a:ext cx="38608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Advance/be promoted within the company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5350" y="2911773"/>
            <a:ext cx="14605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= 57% all/most have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9500" y="3521373"/>
            <a:ext cx="14605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= 60% all/most have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2500" y="4777086"/>
            <a:ext cx="14605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= 34% all/most have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0063" y="5418436"/>
            <a:ext cx="14605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= 25% all/most have</a:t>
            </a:r>
          </a:p>
        </p:txBody>
      </p:sp>
      <p:pic>
        <p:nvPicPr>
          <p:cNvPr id="31756" name="Picture 2" descr="C:\Users\lsteinmetz\Downloads\noun_career_199302_73717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5051723"/>
            <a:ext cx="8810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3" descr="C:\Users\lsteinmetz\Downloads\noun_Desk Workers_210151_73717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122911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803823"/>
              </p:ext>
            </p:extLst>
          </p:nvPr>
        </p:nvGraphicFramePr>
        <p:xfrm>
          <a:off x="275778" y="1878013"/>
          <a:ext cx="8686800" cy="419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5" name="Title 2"/>
          <p:cNvSpPr>
            <a:spLocks noGrp="1"/>
          </p:cNvSpPr>
          <p:nvPr>
            <p:ph type="title"/>
          </p:nvPr>
        </p:nvSpPr>
        <p:spPr>
          <a:xfrm>
            <a:off x="488950" y="257175"/>
            <a:ext cx="8113266" cy="1325563"/>
          </a:xfrm>
        </p:spPr>
        <p:txBody>
          <a:bodyPr/>
          <a:lstStyle/>
          <a:p>
            <a:pPr algn="just"/>
            <a:r>
              <a:rPr lang="en-US" dirty="0"/>
              <a:t>Majorities believe that colleges need to make improvements to ensure that graduates gain the skills and knowledge needed for success, especially for advancement.</a:t>
            </a:r>
          </a:p>
        </p:txBody>
      </p:sp>
      <p:sp>
        <p:nvSpPr>
          <p:cNvPr id="33796" name="TextBox 8"/>
          <p:cNvSpPr txBox="1">
            <a:spLocks noChangeArrowheads="1"/>
          </p:cNvSpPr>
          <p:nvPr/>
        </p:nvSpPr>
        <p:spPr bwMode="auto">
          <a:xfrm>
            <a:off x="451991" y="5922963"/>
            <a:ext cx="164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Business executives</a:t>
            </a:r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2838003" y="5922963"/>
            <a:ext cx="1398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Hiring managers</a:t>
            </a:r>
          </a:p>
        </p:txBody>
      </p:sp>
      <p:sp>
        <p:nvSpPr>
          <p:cNvPr id="33798" name="TextBox 10"/>
          <p:cNvSpPr txBox="1">
            <a:spLocks noChangeArrowheads="1"/>
          </p:cNvSpPr>
          <p:nvPr/>
        </p:nvSpPr>
        <p:spPr bwMode="auto">
          <a:xfrm>
            <a:off x="1452116" y="377190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56%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6D93-0A66-4981-8081-555755C4DD9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33800" name="TextBox 21"/>
          <p:cNvSpPr txBox="1">
            <a:spLocks noChangeArrowheads="1"/>
          </p:cNvSpPr>
          <p:nvPr/>
        </p:nvSpPr>
        <p:spPr bwMode="auto">
          <a:xfrm>
            <a:off x="3660328" y="3873500"/>
            <a:ext cx="54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53%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7838" y="1603131"/>
            <a:ext cx="858043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Assessment of Job Colleges/Universities Are Doing in Ensuring College Graduates </a:t>
            </a:r>
            <a:b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Have Full Set of Skills/Knowledge Needed for Entry-Level Positions/Advancement</a:t>
            </a:r>
          </a:p>
        </p:txBody>
      </p:sp>
      <p:sp>
        <p:nvSpPr>
          <p:cNvPr id="33802" name="TextBox 12"/>
          <p:cNvSpPr txBox="1">
            <a:spLocks noChangeArrowheads="1"/>
          </p:cNvSpPr>
          <p:nvPr/>
        </p:nvSpPr>
        <p:spPr bwMode="auto">
          <a:xfrm>
            <a:off x="5876478" y="3463925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65%</a:t>
            </a:r>
          </a:p>
        </p:txBody>
      </p:sp>
      <p:sp>
        <p:nvSpPr>
          <p:cNvPr id="33803" name="TextBox 13"/>
          <p:cNvSpPr txBox="1">
            <a:spLocks noChangeArrowheads="1"/>
          </p:cNvSpPr>
          <p:nvPr/>
        </p:nvSpPr>
        <p:spPr bwMode="auto">
          <a:xfrm>
            <a:off x="8059291" y="3463925"/>
            <a:ext cx="5429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65%</a:t>
            </a:r>
          </a:p>
        </p:txBody>
      </p:sp>
      <p:sp>
        <p:nvSpPr>
          <p:cNvPr id="33804" name="TextBox 14"/>
          <p:cNvSpPr txBox="1">
            <a:spLocks noChangeArrowheads="1"/>
          </p:cNvSpPr>
          <p:nvPr/>
        </p:nvSpPr>
        <p:spPr bwMode="auto">
          <a:xfrm>
            <a:off x="4892228" y="5927725"/>
            <a:ext cx="164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Business executives</a:t>
            </a:r>
          </a:p>
        </p:txBody>
      </p:sp>
      <p:sp>
        <p:nvSpPr>
          <p:cNvPr id="33805" name="TextBox 15"/>
          <p:cNvSpPr txBox="1">
            <a:spLocks noChangeArrowheads="1"/>
          </p:cNvSpPr>
          <p:nvPr/>
        </p:nvSpPr>
        <p:spPr bwMode="auto">
          <a:xfrm>
            <a:off x="7278241" y="5927725"/>
            <a:ext cx="1398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Hiring managers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265" y="27266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Entry-level positions at your company</a:t>
            </a:r>
            <a:endParaRPr lang="en-US" sz="14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6303" y="27266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Advancement/promotion at your company</a:t>
            </a:r>
            <a:endParaRPr lang="en-US" sz="1400" dirty="0">
              <a:latin typeface="+mn-lt"/>
            </a:endParaRPr>
          </a:p>
        </p:txBody>
      </p:sp>
      <p:pic>
        <p:nvPicPr>
          <p:cNvPr id="18" name="Picture 2" descr="C:\Users\lsteinmetz\Downloads\noun_career_199302_73717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28" y="3115782"/>
            <a:ext cx="8810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lsteinmetz\Downloads\noun_Desk Workers_210151_73717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3" y="2952783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582633" y="2726674"/>
            <a:ext cx="0" cy="350902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623888" y="2101105"/>
            <a:ext cx="7850187" cy="2852738"/>
          </a:xfrm>
        </p:spPr>
        <p:txBody>
          <a:bodyPr/>
          <a:lstStyle/>
          <a:p>
            <a:br>
              <a:rPr lang="en-US" sz="3600" dirty="0"/>
            </a:br>
            <a:r>
              <a:rPr lang="en-US" sz="3600" dirty="0"/>
              <a:t>Employers’ Priorities for College Learning and Sense of Recent Graduates’ Preparedness</a:t>
            </a:r>
          </a:p>
        </p:txBody>
      </p:sp>
      <p:pic>
        <p:nvPicPr>
          <p:cNvPr id="34819" name="Picture 2" descr="C:\Users\lsteinmetz\Downloads\noun_Mortarboard_975010_7371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82" y="1471036"/>
            <a:ext cx="1417637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87B52-16AF-4487-98C0-2E28F2A39D3A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>
          <a:xfrm>
            <a:off x="565150" y="182563"/>
            <a:ext cx="7760143" cy="1325562"/>
          </a:xfrm>
        </p:spPr>
        <p:txBody>
          <a:bodyPr/>
          <a:lstStyle/>
          <a:p>
            <a:r>
              <a:rPr lang="en-US" dirty="0"/>
              <a:t>The learning priorities that executives and hiring managers value most highly cut across majors. </a:t>
            </a:r>
          </a:p>
        </p:txBody>
      </p:sp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553176"/>
              </p:ext>
            </p:extLst>
          </p:nvPr>
        </p:nvGraphicFramePr>
        <p:xfrm>
          <a:off x="298450" y="1722438"/>
          <a:ext cx="8472488" cy="46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FD8A9-F743-4715-A62D-AE4E383C9F6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3550" y="1360488"/>
            <a:ext cx="63359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Very Important* Skills for Recent College Graduates We Are Hiring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9219" y="6176963"/>
            <a:ext cx="322556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* 8-10 ratings on a 0-to-10 scale; 15 outcomes tested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2605088" y="2243138"/>
            <a:ext cx="891591" cy="374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pPr>
              <a:spcBef>
                <a:spcPts val="2700"/>
              </a:spcBef>
            </a:pPr>
            <a:r>
              <a:rPr lang="en-US" sz="1000" i="1" dirty="0">
                <a:solidFill>
                  <a:schemeClr val="bg1"/>
                </a:solidFill>
                <a:latin typeface="Arial" charset="0"/>
                <a:cs typeface="Arial" charset="0"/>
              </a:rPr>
              <a:t>85% in 2014</a:t>
            </a:r>
          </a:p>
          <a:p>
            <a:pPr>
              <a:spcBef>
                <a:spcPts val="2700"/>
              </a:spcBef>
            </a:pPr>
            <a:r>
              <a:rPr lang="en-US" sz="1000" i="1" dirty="0">
                <a:solidFill>
                  <a:schemeClr val="bg1"/>
                </a:solidFill>
                <a:latin typeface="Arial" charset="0"/>
                <a:cs typeface="Arial" charset="0"/>
              </a:rPr>
              <a:t>81% in 2014</a:t>
            </a:r>
          </a:p>
          <a:p>
            <a:pPr>
              <a:spcBef>
                <a:spcPts val="2700"/>
              </a:spcBef>
            </a:pPr>
            <a:r>
              <a:rPr lang="en-US" sz="1000" i="1" dirty="0">
                <a:solidFill>
                  <a:schemeClr val="bg1"/>
                </a:solidFill>
                <a:latin typeface="Arial" charset="0"/>
                <a:cs typeface="Arial" charset="0"/>
              </a:rPr>
              <a:t>81% in 2014</a:t>
            </a:r>
          </a:p>
          <a:p>
            <a:pPr>
              <a:spcBef>
                <a:spcPts val="2700"/>
              </a:spcBef>
            </a:pPr>
            <a:r>
              <a:rPr lang="en-US" sz="1000" i="1" dirty="0">
                <a:solidFill>
                  <a:schemeClr val="bg1"/>
                </a:solidFill>
                <a:latin typeface="Arial" charset="0"/>
                <a:cs typeface="Arial" charset="0"/>
              </a:rPr>
              <a:t>83% in 2014</a:t>
            </a:r>
          </a:p>
          <a:p>
            <a:pPr>
              <a:spcBef>
                <a:spcPts val="2700"/>
              </a:spcBef>
            </a:pPr>
            <a:endParaRPr lang="en-US" sz="1000" i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spcBef>
                <a:spcPts val="2700"/>
              </a:spcBef>
            </a:pPr>
            <a:endParaRPr lang="en-US" sz="1000" i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spcBef>
                <a:spcPts val="2700"/>
              </a:spcBef>
            </a:pPr>
            <a:r>
              <a:rPr lang="en-US" sz="1000" i="1" dirty="0">
                <a:solidFill>
                  <a:schemeClr val="bg1"/>
                </a:solidFill>
                <a:latin typeface="Arial" charset="0"/>
                <a:cs typeface="Arial" charset="0"/>
              </a:rPr>
              <a:t>82% in 2014</a:t>
            </a:r>
          </a:p>
          <a:p>
            <a:pPr>
              <a:spcBef>
                <a:spcPts val="2700"/>
              </a:spcBef>
            </a:pPr>
            <a:r>
              <a:rPr lang="en-US" sz="1000" i="1" dirty="0">
                <a:solidFill>
                  <a:schemeClr val="bg1"/>
                </a:solidFill>
                <a:latin typeface="Arial" charset="0"/>
                <a:cs typeface="Arial" charset="0"/>
              </a:rPr>
              <a:t>80% in 2014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>
          <a:xfrm>
            <a:off x="511985" y="225095"/>
            <a:ext cx="7886700" cy="1325562"/>
          </a:xfrm>
        </p:spPr>
        <p:txBody>
          <a:bodyPr/>
          <a:lstStyle/>
          <a:p>
            <a:r>
              <a:rPr lang="en-US" dirty="0"/>
              <a:t>Executives and hiring managers rank several other learning outcomes as only slightly less important.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182030"/>
              </p:ext>
            </p:extLst>
          </p:nvPr>
        </p:nvGraphicFramePr>
        <p:xfrm>
          <a:off x="298450" y="1573576"/>
          <a:ext cx="8472488" cy="46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AD1A5-C902-4DDD-8581-AEEC2FAFB55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2997200" y="2106976"/>
            <a:ext cx="8921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pPr>
              <a:spcBef>
                <a:spcPts val="3300"/>
              </a:spcBef>
            </a:pPr>
            <a:r>
              <a:rPr lang="en-US" sz="1000" i="1" dirty="0">
                <a:solidFill>
                  <a:schemeClr val="bg1"/>
                </a:solidFill>
                <a:latin typeface="Arial" charset="0"/>
                <a:cs typeface="Arial" charset="0"/>
              </a:rPr>
              <a:t>68% in 2014</a:t>
            </a:r>
          </a:p>
          <a:p>
            <a:pPr>
              <a:spcBef>
                <a:spcPts val="3300"/>
              </a:spcBef>
            </a:pPr>
            <a:r>
              <a:rPr lang="en-US" sz="1000" i="1" dirty="0">
                <a:solidFill>
                  <a:schemeClr val="bg1"/>
                </a:solidFill>
                <a:latin typeface="Arial" charset="0"/>
                <a:cs typeface="Arial" charset="0"/>
              </a:rPr>
              <a:t>70% in 2014</a:t>
            </a:r>
          </a:p>
          <a:p>
            <a:pPr>
              <a:spcBef>
                <a:spcPts val="3300"/>
              </a:spcBef>
            </a:pPr>
            <a:r>
              <a:rPr lang="en-US" sz="1000" i="1" dirty="0">
                <a:solidFill>
                  <a:schemeClr val="bg1"/>
                </a:solidFill>
                <a:latin typeface="Arial" charset="0"/>
                <a:cs typeface="Arial" charset="0"/>
              </a:rPr>
              <a:t>56% in 2014</a:t>
            </a:r>
          </a:p>
          <a:p>
            <a:pPr>
              <a:spcBef>
                <a:spcPts val="3300"/>
              </a:spcBef>
            </a:pPr>
            <a:r>
              <a:rPr lang="en-US" sz="1000" i="1" dirty="0">
                <a:solidFill>
                  <a:schemeClr val="bg1"/>
                </a:solidFill>
                <a:latin typeface="Arial" charset="0"/>
                <a:cs typeface="Arial" charset="0"/>
              </a:rPr>
              <a:t>65% in 2014</a:t>
            </a:r>
          </a:p>
          <a:p>
            <a:pPr>
              <a:spcBef>
                <a:spcPts val="3300"/>
              </a:spcBef>
            </a:pPr>
            <a:r>
              <a:rPr lang="en-US" sz="1000" i="1" dirty="0">
                <a:solidFill>
                  <a:schemeClr val="bg1"/>
                </a:solidFill>
                <a:latin typeface="Arial" charset="0"/>
                <a:cs typeface="Arial" charset="0"/>
              </a:rPr>
              <a:t>60% in 2014</a:t>
            </a:r>
          </a:p>
          <a:p>
            <a:pPr>
              <a:spcBef>
                <a:spcPts val="3300"/>
              </a:spcBef>
            </a:pPr>
            <a:r>
              <a:rPr lang="en-US" sz="1000" i="1" dirty="0">
                <a:solidFill>
                  <a:schemeClr val="bg1"/>
                </a:solidFill>
                <a:latin typeface="Arial" charset="0"/>
                <a:cs typeface="Arial" charset="0"/>
              </a:rPr>
              <a:t>56% in 2014</a:t>
            </a:r>
          </a:p>
          <a:p>
            <a:pPr>
              <a:spcBef>
                <a:spcPts val="3300"/>
              </a:spcBef>
            </a:pPr>
            <a:r>
              <a:rPr lang="en-US" sz="1000" i="1" dirty="0">
                <a:solidFill>
                  <a:schemeClr val="bg1"/>
                </a:solidFill>
                <a:latin typeface="Arial" charset="0"/>
                <a:cs typeface="Arial" charset="0"/>
              </a:rPr>
              <a:t>23% in 2014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9219" y="6197674"/>
            <a:ext cx="322556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* 8-10 ratings on a 0-to-10 scale; 15 outcomes tested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3550" y="1231535"/>
            <a:ext cx="63359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Very Important* Skills for Recent College Graduates We Are Hiring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184650" y="205780"/>
            <a:ext cx="8651003" cy="1325562"/>
          </a:xfrm>
        </p:spPr>
        <p:txBody>
          <a:bodyPr/>
          <a:lstStyle/>
          <a:p>
            <a:pPr algn="just">
              <a:lnSpc>
                <a:spcPts val="2400"/>
              </a:lnSpc>
            </a:pPr>
            <a:r>
              <a:rPr lang="en-US" dirty="0"/>
              <a:t>Notable gaps emerge between the importance of key learning outcomes and executives’ sense that recent graduates are prepared in these areas, even with some improvements.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07518-3E06-4B69-A979-E220AA92205B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5815" y="6286665"/>
            <a:ext cx="20185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* 8-10 ratings on a 0-to-10 scale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01340058"/>
              </p:ext>
            </p:extLst>
          </p:nvPr>
        </p:nvGraphicFramePr>
        <p:xfrm>
          <a:off x="3423676" y="1705356"/>
          <a:ext cx="5047124" cy="467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87095" y="1531865"/>
            <a:ext cx="243205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69863" indent="-169863">
              <a:buClr>
                <a:schemeClr val="accent2"/>
              </a:buClr>
              <a:buFont typeface="Wingdings" pitchFamily="2" charset="2"/>
              <a:buChar char=""/>
              <a:defRPr/>
            </a:pPr>
            <a:r>
              <a:rPr lang="en-US" sz="1100" dirty="0">
                <a:latin typeface="+mn-lt"/>
              </a:rPr>
              <a:t>Recent college grads well prepared*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1380" y="1531865"/>
            <a:ext cx="172085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69863" indent="-169863">
              <a:buClr>
                <a:schemeClr val="accent3">
                  <a:lumMod val="75000"/>
                </a:schemeClr>
              </a:buClr>
              <a:buFont typeface="Wingdings" pitchFamily="2" charset="2"/>
              <a:buChar char=""/>
              <a:defRPr/>
            </a:pPr>
            <a:r>
              <a:rPr lang="en-US" sz="1100" dirty="0">
                <a:latin typeface="+mn-lt"/>
              </a:rPr>
              <a:t>Very important quality*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9447" y="1512194"/>
            <a:ext cx="21336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Among business execs: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463279"/>
              </p:ext>
            </p:extLst>
          </p:nvPr>
        </p:nvGraphicFramePr>
        <p:xfrm>
          <a:off x="21267" y="1929925"/>
          <a:ext cx="3540646" cy="3950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0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Critical thinking/analytical reasoning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Apply knowledge/skills to real world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Communicate effectively in writing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Self-motivated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Communicate effectively orally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Able to work independently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Able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w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ork effectively in teams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Ethical judgment/decision-making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Able to analyze/solve complex problems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Find, organize, evaluate info: multiple sources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Solve problems w/people of diff. backgrounds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Able to innovate/be creative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Able to work with numbers/stats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Stay current on changing tech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Proficiency in foreign language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244025"/>
              </p:ext>
            </p:extLst>
          </p:nvPr>
        </p:nvGraphicFramePr>
        <p:xfrm>
          <a:off x="7967589" y="1584807"/>
          <a:ext cx="640080" cy="4261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39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1" dirty="0"/>
                        <a:t>Prepared Gap</a:t>
                      </a: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066136"/>
              </p:ext>
            </p:extLst>
          </p:nvPr>
        </p:nvGraphicFramePr>
        <p:xfrm>
          <a:off x="8502757" y="1509816"/>
          <a:ext cx="640080" cy="4342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2014</a:t>
                      </a:r>
                      <a:br>
                        <a:rPr lang="en-US" sz="10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10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Gap</a:t>
                      </a: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-55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-57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-55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-57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-46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-51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-46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-39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-38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-40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-28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-23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-7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73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522288" y="12584"/>
            <a:ext cx="7886700" cy="1325562"/>
          </a:xfrm>
        </p:spPr>
        <p:txBody>
          <a:bodyPr/>
          <a:lstStyle/>
          <a:p>
            <a:r>
              <a:rPr lang="en-US" dirty="0"/>
              <a:t>Hiring managers also identify gaps in recent graduates’ preparedness on key learning outcomes.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07518-3E06-4B69-A979-E220AA92205B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9613" y="6137803"/>
            <a:ext cx="20185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* 8-10 ratings on a 0-to-10 scale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5094940"/>
              </p:ext>
            </p:extLst>
          </p:nvPr>
        </p:nvGraphicFramePr>
        <p:xfrm>
          <a:off x="3615070" y="1471430"/>
          <a:ext cx="5047124" cy="467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67856" y="1297939"/>
            <a:ext cx="243205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69863" indent="-169863">
              <a:buClr>
                <a:schemeClr val="accent2"/>
              </a:buClr>
              <a:buFont typeface="Wingdings" pitchFamily="2" charset="2"/>
              <a:buChar char=""/>
              <a:defRPr/>
            </a:pPr>
            <a:r>
              <a:rPr lang="en-US" sz="1100" dirty="0">
                <a:latin typeface="+mn-lt"/>
              </a:rPr>
              <a:t>Recent college grads well prepared*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5306" y="1297939"/>
            <a:ext cx="172085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69863" indent="-169863">
              <a:buClr>
                <a:schemeClr val="accent3">
                  <a:lumMod val="75000"/>
                </a:schemeClr>
              </a:buClr>
              <a:buFont typeface="Wingdings" pitchFamily="2" charset="2"/>
              <a:buChar char=""/>
              <a:defRPr/>
            </a:pPr>
            <a:r>
              <a:rPr lang="en-US" sz="1100" dirty="0">
                <a:latin typeface="+mn-lt"/>
              </a:rPr>
              <a:t>Very important quality*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9447" y="1278268"/>
            <a:ext cx="226709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Among hiring managers: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744595"/>
              </p:ext>
            </p:extLst>
          </p:nvPr>
        </p:nvGraphicFramePr>
        <p:xfrm>
          <a:off x="0" y="1695999"/>
          <a:ext cx="3643047" cy="3950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3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Apply knowledge/skills to real world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Self-motivated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Communicate effectively orally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Critical thinking/analytical reasoning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Able to work independently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Ethical judgment/decision-making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Able to work effectively in teams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Able to analyze/solve complex problems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Communicate effectively in writing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Find, organize, evaluate info: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multiple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sources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Solve problems w/people of diff. backgrounds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Able to innovate/be creative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Stay current on changing tech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Able to work with numbers/stats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Proficiency in foreign language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949873"/>
              </p:ext>
            </p:extLst>
          </p:nvPr>
        </p:nvGraphicFramePr>
        <p:xfrm>
          <a:off x="8350377" y="1297716"/>
          <a:ext cx="640080" cy="4322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3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Prepared</a:t>
                      </a:r>
                      <a:br>
                        <a:rPr lang="en-US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Gap</a:t>
                      </a: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-48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-46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-43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-43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-43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-40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-37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-37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-33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-33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-30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-25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-16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235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25" y="183224"/>
            <a:ext cx="8238911" cy="1325562"/>
          </a:xfrm>
        </p:spPr>
        <p:txBody>
          <a:bodyPr/>
          <a:lstStyle/>
          <a:p>
            <a:r>
              <a:rPr lang="en-US" dirty="0"/>
              <a:t>Executives and hiring managers identify similar gaps in recent graduates’ preparedness on key learning outcomes.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641761"/>
              </p:ext>
            </p:extLst>
          </p:nvPr>
        </p:nvGraphicFramePr>
        <p:xfrm>
          <a:off x="1188720" y="1412968"/>
          <a:ext cx="7132320" cy="4941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72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Preparedness Gap:  % recent grads prepared minus % very important skill to have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2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 executives</a:t>
                      </a:r>
                    </a:p>
                  </a:txBody>
                  <a:tcPr marL="5592" marR="5592" marT="55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Hiring managers</a:t>
                      </a:r>
                    </a:p>
                  </a:txBody>
                  <a:tcPr marL="5592" marR="5592" marT="55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Critical thinking/analytical reasoning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Apply knowledge/skills to real world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Communicate effectively in writing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Self-motivated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Communicate effectively orally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Able to work independently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Able</a:t>
                      </a:r>
                      <a:r>
                        <a:rPr lang="en-US" sz="1400" u="none" strike="noStrike" baseline="0" dirty="0">
                          <a:effectLst/>
                        </a:rPr>
                        <a:t> to w</a:t>
                      </a:r>
                      <a:r>
                        <a:rPr lang="en-US" sz="1400" u="none" strike="noStrike" dirty="0">
                          <a:effectLst/>
                        </a:rPr>
                        <a:t>ork effectively in teams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Ethical judgment/decision-making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Able to analyze/solve complex problems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Find, organize, evaluate info: multiple sources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Solve problems w/people of diff. backgrounds/cultures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Able to innovate/be creative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Able to work with numbers/stats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Stay current on changing tech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Proficiency in foreign language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2" marR="5592" marT="5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1B4CA-8BEB-407E-98EA-B9B07D461FE8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7989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677195"/>
              </p:ext>
            </p:extLst>
          </p:nvPr>
        </p:nvGraphicFramePr>
        <p:xfrm>
          <a:off x="350874" y="2038285"/>
          <a:ext cx="816447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64" y="257658"/>
            <a:ext cx="8292066" cy="1325562"/>
          </a:xfrm>
        </p:spPr>
        <p:txBody>
          <a:bodyPr/>
          <a:lstStyle/>
          <a:p>
            <a:pPr algn="just"/>
            <a:r>
              <a:rPr lang="en-US" dirty="0"/>
              <a:t>Applied and project-based learning experiences, particularly internships or apprentice experiences, give recent college graduates an edge with both employer audiences.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1B4CA-8BEB-407E-98EA-B9B07D461FE8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33909" y="1835244"/>
            <a:ext cx="96759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200" b="1" dirty="0">
                <a:latin typeface="+mn-lt"/>
              </a:rPr>
              <a:t>Much/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somewhat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more likely</a:t>
            </a:r>
          </a:p>
          <a:p>
            <a:pPr algn="ctr">
              <a:spcBef>
                <a:spcPts val="1200"/>
              </a:spcBef>
            </a:pPr>
            <a:r>
              <a:rPr lang="en-US" sz="1200" b="1" dirty="0">
                <a:latin typeface="+mn-lt"/>
              </a:rPr>
              <a:t>93%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94%</a:t>
            </a:r>
          </a:p>
          <a:p>
            <a:pPr algn="ctr">
              <a:spcBef>
                <a:spcPts val="1300"/>
              </a:spcBef>
            </a:pPr>
            <a:r>
              <a:rPr lang="en-US" sz="1200" b="1" dirty="0">
                <a:latin typeface="+mn-lt"/>
              </a:rPr>
              <a:t>72%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83%</a:t>
            </a:r>
          </a:p>
          <a:p>
            <a:pPr algn="ctr">
              <a:spcBef>
                <a:spcPts val="1300"/>
              </a:spcBef>
            </a:pPr>
            <a:r>
              <a:rPr lang="en-US" sz="1200" b="1" dirty="0">
                <a:latin typeface="+mn-lt"/>
              </a:rPr>
              <a:t>82%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72%</a:t>
            </a:r>
          </a:p>
          <a:p>
            <a:pPr algn="ctr">
              <a:spcBef>
                <a:spcPts val="1300"/>
              </a:spcBef>
            </a:pPr>
            <a:r>
              <a:rPr lang="en-US" sz="1200" b="1" dirty="0">
                <a:latin typeface="+mn-lt"/>
              </a:rPr>
              <a:t>81%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81%</a:t>
            </a:r>
          </a:p>
          <a:p>
            <a:pPr algn="ctr">
              <a:spcBef>
                <a:spcPts val="1300"/>
              </a:spcBef>
            </a:pPr>
            <a:r>
              <a:rPr lang="en-US" sz="1200" b="1" dirty="0">
                <a:latin typeface="+mn-lt"/>
              </a:rPr>
              <a:t>80%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76%</a:t>
            </a:r>
          </a:p>
          <a:p>
            <a:pPr algn="ctr">
              <a:spcBef>
                <a:spcPts val="1300"/>
              </a:spcBef>
            </a:pPr>
            <a:r>
              <a:rPr lang="en-US" sz="1200" b="1" dirty="0">
                <a:latin typeface="+mn-lt"/>
              </a:rPr>
              <a:t>71%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78%</a:t>
            </a:r>
          </a:p>
          <a:p>
            <a:pPr algn="ctr">
              <a:spcBef>
                <a:spcPts val="1300"/>
              </a:spcBef>
            </a:pPr>
            <a:r>
              <a:rPr lang="en-US" sz="1200" b="1" dirty="0">
                <a:latin typeface="+mn-lt"/>
              </a:rPr>
              <a:t>54%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47%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0504" y="1538602"/>
            <a:ext cx="660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Would be MUCH More Likely to Hire Recent Grad with this Experience</a:t>
            </a:r>
          </a:p>
        </p:txBody>
      </p:sp>
    </p:spTree>
    <p:extLst>
      <p:ext uri="{BB962C8B-B14F-4D97-AF65-F5344CB8AC3E}">
        <p14:creationId xmlns:p14="http://schemas.microsoft.com/office/powerpoint/2010/main" val="428920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83155" y="2630488"/>
            <a:ext cx="4148931" cy="1809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09" name="Content Placeholder 2"/>
          <p:cNvSpPr txBox="1">
            <a:spLocks/>
          </p:cNvSpPr>
          <p:nvPr/>
        </p:nvSpPr>
        <p:spPr bwMode="auto">
          <a:xfrm>
            <a:off x="4699042" y="2633663"/>
            <a:ext cx="410114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500 hiring managers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Non-executives (directors, managers, supervisors, office administrators) whose current job responsibilities include recruiting, interviewing, and/or hiring new employees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3037" y="2623410"/>
            <a:ext cx="4104863" cy="18168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28650" y="11113"/>
            <a:ext cx="7886700" cy="1325562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46088" y="1236664"/>
            <a:ext cx="6091237" cy="625188"/>
          </a:xfrm>
        </p:spPr>
        <p:txBody>
          <a:bodyPr/>
          <a:lstStyle/>
          <a:p>
            <a:pPr marL="287338" indent="-287338"/>
            <a:r>
              <a:rPr lang="en-US" sz="2500" b="1" dirty="0"/>
              <a:t>Parallel online surveys among:</a:t>
            </a:r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449112" y="2630488"/>
            <a:ext cx="404752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501 business executives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Executives at private sector and nonprofit organizations, including owners, CEOs, presidents, C-suite level executives, vice presidents, and directors</a:t>
            </a:r>
          </a:p>
        </p:txBody>
      </p:sp>
      <p:pic>
        <p:nvPicPr>
          <p:cNvPr id="21510" name="Picture 2" descr="C:\Users\lsteinmetz\Downloads\noun_Manager team_1320721_73717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6" y="174187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 descr="C:\Users\lsteinmetz\Downloads\noun_job interview_229651_73717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299" y="174187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446088" y="4945636"/>
            <a:ext cx="8297862" cy="119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marL="320675" indent="-320675" algn="just">
              <a:lnSpc>
                <a:spcPts val="2175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All respondents were screened to be at companies that have at least 25 employees and report that 25% or more of their new hires hold either an associate’s degree from a two-year college or a bachelor’s degree from a four-year college.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066CF-8C9A-4345-B8E1-EC2CE1E0C75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4548282" y="1392865"/>
            <a:ext cx="0" cy="49760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893242"/>
              </p:ext>
            </p:extLst>
          </p:nvPr>
        </p:nvGraphicFramePr>
        <p:xfrm>
          <a:off x="230799" y="1878013"/>
          <a:ext cx="8686800" cy="419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5" name="Title 2"/>
          <p:cNvSpPr>
            <a:spLocks noGrp="1"/>
          </p:cNvSpPr>
          <p:nvPr>
            <p:ph type="title"/>
          </p:nvPr>
        </p:nvSpPr>
        <p:spPr>
          <a:xfrm>
            <a:off x="488950" y="118946"/>
            <a:ext cx="7888288" cy="1325563"/>
          </a:xfrm>
        </p:spPr>
        <p:txBody>
          <a:bodyPr/>
          <a:lstStyle/>
          <a:p>
            <a:pPr algn="just"/>
            <a:r>
              <a:rPr lang="en-US" dirty="0"/>
              <a:t>Executives and hiring managers think </a:t>
            </a:r>
            <a:r>
              <a:rPr lang="en-US" dirty="0" err="1"/>
              <a:t>ePortfolios</a:t>
            </a:r>
            <a:r>
              <a:rPr lang="en-US" dirty="0"/>
              <a:t> are more useful than college transcripts alone.</a:t>
            </a:r>
          </a:p>
        </p:txBody>
      </p:sp>
      <p:sp>
        <p:nvSpPr>
          <p:cNvPr id="33796" name="TextBox 8"/>
          <p:cNvSpPr txBox="1">
            <a:spLocks noChangeArrowheads="1"/>
          </p:cNvSpPr>
          <p:nvPr/>
        </p:nvSpPr>
        <p:spPr bwMode="auto">
          <a:xfrm>
            <a:off x="407012" y="5922963"/>
            <a:ext cx="164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Business executives</a:t>
            </a:r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2793024" y="5922963"/>
            <a:ext cx="1398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Hiring managers</a:t>
            </a:r>
          </a:p>
        </p:txBody>
      </p:sp>
      <p:sp>
        <p:nvSpPr>
          <p:cNvPr id="33798" name="TextBox 10"/>
          <p:cNvSpPr txBox="1">
            <a:spLocks noChangeArrowheads="1"/>
          </p:cNvSpPr>
          <p:nvPr/>
        </p:nvSpPr>
        <p:spPr bwMode="auto">
          <a:xfrm>
            <a:off x="687999" y="3925887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51%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6D93-0A66-4981-8081-555755C4DD9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33800" name="TextBox 21"/>
          <p:cNvSpPr txBox="1">
            <a:spLocks noChangeArrowheads="1"/>
          </p:cNvSpPr>
          <p:nvPr/>
        </p:nvSpPr>
        <p:spPr bwMode="auto">
          <a:xfrm>
            <a:off x="2856822" y="4056731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48%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3445" y="1523580"/>
            <a:ext cx="461726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Usefulness of 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College Transcripts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 Evaluating Recent Graduates’ Potential to Succeed</a:t>
            </a:r>
          </a:p>
        </p:txBody>
      </p:sp>
      <p:sp>
        <p:nvSpPr>
          <p:cNvPr id="33802" name="TextBox 12"/>
          <p:cNvSpPr txBox="1">
            <a:spLocks noChangeArrowheads="1"/>
          </p:cNvSpPr>
          <p:nvPr/>
        </p:nvSpPr>
        <p:spPr bwMode="auto">
          <a:xfrm>
            <a:off x="5106156" y="3059888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78%</a:t>
            </a:r>
          </a:p>
        </p:txBody>
      </p:sp>
      <p:sp>
        <p:nvSpPr>
          <p:cNvPr id="33803" name="TextBox 13"/>
          <p:cNvSpPr txBox="1">
            <a:spLocks noChangeArrowheads="1"/>
          </p:cNvSpPr>
          <p:nvPr/>
        </p:nvSpPr>
        <p:spPr bwMode="auto">
          <a:xfrm>
            <a:off x="7318325" y="2953558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81%</a:t>
            </a:r>
          </a:p>
        </p:txBody>
      </p:sp>
      <p:sp>
        <p:nvSpPr>
          <p:cNvPr id="33804" name="TextBox 14"/>
          <p:cNvSpPr txBox="1">
            <a:spLocks noChangeArrowheads="1"/>
          </p:cNvSpPr>
          <p:nvPr/>
        </p:nvSpPr>
        <p:spPr bwMode="auto">
          <a:xfrm>
            <a:off x="4847249" y="5927725"/>
            <a:ext cx="164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Business executives</a:t>
            </a:r>
          </a:p>
        </p:txBody>
      </p:sp>
      <p:sp>
        <p:nvSpPr>
          <p:cNvPr id="33805" name="TextBox 15"/>
          <p:cNvSpPr txBox="1">
            <a:spLocks noChangeArrowheads="1"/>
          </p:cNvSpPr>
          <p:nvPr/>
        </p:nvSpPr>
        <p:spPr bwMode="auto">
          <a:xfrm>
            <a:off x="7233262" y="5927725"/>
            <a:ext cx="1398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Hiring managers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78215" y="1523580"/>
            <a:ext cx="45837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Usefulness of College Work </a:t>
            </a:r>
            <a:r>
              <a:rPr lang="en-US" sz="18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ePortfolio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in Evaluating Recent Grads’ Potential to Succeed</a:t>
            </a:r>
          </a:p>
          <a:p>
            <a:pPr algn="ctr">
              <a:lnSpc>
                <a:spcPts val="2000"/>
              </a:lnSpc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(in addition to resume and transcript)</a:t>
            </a:r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6318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623888" y="2260600"/>
            <a:ext cx="7850187" cy="2852738"/>
          </a:xfrm>
        </p:spPr>
        <p:txBody>
          <a:bodyPr/>
          <a:lstStyle/>
          <a:p>
            <a:br>
              <a:rPr lang="en-US" sz="3600" dirty="0"/>
            </a:br>
            <a:r>
              <a:rPr lang="en-US" sz="3600" dirty="0"/>
              <a:t>Employers Providing Professional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87B52-16AF-4487-98C0-2E28F2A39D3A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1027" name="Picture 3" descr="C:\Users\lsteinmetz\Downloads\noun_presentation_578488_73717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021" y="1717159"/>
            <a:ext cx="1259958" cy="12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76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887104"/>
              </p:ext>
            </p:extLst>
          </p:nvPr>
        </p:nvGraphicFramePr>
        <p:xfrm>
          <a:off x="355681" y="1845829"/>
          <a:ext cx="8633637" cy="419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5" name="Title 2"/>
          <p:cNvSpPr>
            <a:spLocks noGrp="1"/>
          </p:cNvSpPr>
          <p:nvPr>
            <p:ph type="title"/>
          </p:nvPr>
        </p:nvSpPr>
        <p:spPr>
          <a:xfrm>
            <a:off x="166693" y="87049"/>
            <a:ext cx="8807172" cy="1325563"/>
          </a:xfrm>
        </p:spPr>
        <p:txBody>
          <a:bodyPr/>
          <a:lstStyle/>
          <a:p>
            <a:r>
              <a:rPr lang="en-US" dirty="0"/>
              <a:t>Most employers provide professional development opportunities.</a:t>
            </a:r>
          </a:p>
        </p:txBody>
      </p:sp>
      <p:sp>
        <p:nvSpPr>
          <p:cNvPr id="33796" name="TextBox 8"/>
          <p:cNvSpPr txBox="1">
            <a:spLocks noChangeArrowheads="1"/>
          </p:cNvSpPr>
          <p:nvPr/>
        </p:nvSpPr>
        <p:spPr bwMode="auto">
          <a:xfrm>
            <a:off x="1281203" y="6018656"/>
            <a:ext cx="1695029" cy="2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b="1" dirty="0">
                <a:latin typeface="Calibri" pitchFamily="34" charset="0"/>
              </a:rPr>
              <a:t>Business executives</a:t>
            </a:r>
          </a:p>
        </p:txBody>
      </p:sp>
      <p:sp>
        <p:nvSpPr>
          <p:cNvPr id="33798" name="TextBox 10"/>
          <p:cNvSpPr txBox="1">
            <a:spLocks noChangeArrowheads="1"/>
          </p:cNvSpPr>
          <p:nvPr/>
        </p:nvSpPr>
        <p:spPr bwMode="auto">
          <a:xfrm>
            <a:off x="1313238" y="3089991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79%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6D93-0A66-4981-8081-555755C4DD9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157502" y="3100624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79%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11961" y="3466000"/>
            <a:ext cx="1787832" cy="1504789"/>
            <a:chOff x="-34314" y="3192509"/>
            <a:chExt cx="1787832" cy="1504789"/>
          </a:xfrm>
        </p:grpSpPr>
        <p:sp>
          <p:nvSpPr>
            <p:cNvPr id="5" name="TextBox 4"/>
            <p:cNvSpPr txBox="1"/>
            <p:nvPr/>
          </p:nvSpPr>
          <p:spPr>
            <a:xfrm>
              <a:off x="238315" y="3248188"/>
              <a:ext cx="1231940" cy="40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200" dirty="0">
                  <a:latin typeface="+mn-lt"/>
                </a:rPr>
                <a:t>By company size</a:t>
              </a:r>
              <a:br>
                <a:rPr lang="en-US" sz="1200" dirty="0">
                  <a:latin typeface="+mn-lt"/>
                </a:rPr>
              </a:br>
              <a:r>
                <a:rPr lang="en-US" sz="1200" i="1" dirty="0">
                  <a:latin typeface="+mn-lt"/>
                </a:rPr>
                <a:t>(# of employees)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3140" y="3628470"/>
              <a:ext cx="52617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  <a:spcBef>
                  <a:spcPts val="400"/>
                </a:spcBef>
              </a:pPr>
              <a:r>
                <a:rPr lang="en-US" sz="1200" dirty="0">
                  <a:latin typeface="+mn-lt"/>
                </a:rPr>
                <a:t>Busn</a:t>
              </a:r>
              <a:br>
                <a:rPr lang="en-US" sz="1200" dirty="0">
                  <a:latin typeface="+mn-lt"/>
                </a:rPr>
              </a:br>
              <a:r>
                <a:rPr lang="en-US" sz="1200" dirty="0">
                  <a:latin typeface="+mn-lt"/>
                </a:rPr>
                <a:t>execs</a:t>
              </a:r>
            </a:p>
            <a:p>
              <a:pPr>
                <a:lnSpc>
                  <a:spcPts val="1200"/>
                </a:lnSpc>
                <a:spcBef>
                  <a:spcPts val="400"/>
                </a:spcBef>
              </a:pPr>
              <a:r>
                <a:rPr lang="en-US" sz="1200" dirty="0">
                  <a:latin typeface="+mn-lt"/>
                </a:rPr>
                <a:t>70%</a:t>
              </a:r>
            </a:p>
            <a:p>
              <a:pPr>
                <a:lnSpc>
                  <a:spcPts val="1200"/>
                </a:lnSpc>
                <a:spcBef>
                  <a:spcPts val="400"/>
                </a:spcBef>
              </a:pPr>
              <a:r>
                <a:rPr lang="en-US" sz="1200" dirty="0">
                  <a:latin typeface="+mn-lt"/>
                </a:rPr>
                <a:t>78%</a:t>
              </a:r>
            </a:p>
            <a:p>
              <a:pPr>
                <a:lnSpc>
                  <a:spcPts val="1200"/>
                </a:lnSpc>
                <a:spcBef>
                  <a:spcPts val="400"/>
                </a:spcBef>
              </a:pPr>
              <a:r>
                <a:rPr lang="en-US" sz="1200" dirty="0">
                  <a:latin typeface="+mn-lt"/>
                </a:rPr>
                <a:t>87%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34314" y="3985363"/>
              <a:ext cx="878767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  <a:spcBef>
                  <a:spcPts val="400"/>
                </a:spcBef>
              </a:pPr>
              <a:r>
                <a:rPr lang="en-US" sz="1200" dirty="0">
                  <a:latin typeface="+mn-lt"/>
                </a:rPr>
                <a:t>25 to 99</a:t>
              </a:r>
            </a:p>
            <a:p>
              <a:pPr>
                <a:lnSpc>
                  <a:spcPts val="1200"/>
                </a:lnSpc>
                <a:spcBef>
                  <a:spcPts val="400"/>
                </a:spcBef>
              </a:pPr>
              <a:r>
                <a:rPr lang="en-US" sz="1200" dirty="0">
                  <a:latin typeface="+mn-lt"/>
                </a:rPr>
                <a:t>100</a:t>
              </a:r>
              <a:r>
                <a:rPr lang="en-US" sz="1200" dirty="0"/>
                <a:t> to </a:t>
              </a:r>
              <a:r>
                <a:rPr lang="en-US" sz="1200" dirty="0">
                  <a:latin typeface="+mn-lt"/>
                </a:rPr>
                <a:t>499</a:t>
              </a:r>
            </a:p>
            <a:p>
              <a:pPr>
                <a:lnSpc>
                  <a:spcPts val="1200"/>
                </a:lnSpc>
                <a:spcBef>
                  <a:spcPts val="400"/>
                </a:spcBef>
              </a:pPr>
              <a:r>
                <a:rPr lang="en-US" sz="1200" dirty="0">
                  <a:latin typeface="+mn-lt"/>
                </a:rPr>
                <a:t>500+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96955" y="3628470"/>
              <a:ext cx="55656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  <a:spcBef>
                  <a:spcPts val="400"/>
                </a:spcBef>
              </a:pPr>
              <a:r>
                <a:rPr lang="en-US" sz="1200" dirty="0">
                  <a:latin typeface="+mn-lt"/>
                </a:rPr>
                <a:t>Hiring</a:t>
              </a:r>
              <a:br>
                <a:rPr lang="en-US" sz="1200" dirty="0">
                  <a:latin typeface="+mn-lt"/>
                </a:rPr>
              </a:br>
              <a:r>
                <a:rPr lang="en-US" sz="1200" dirty="0">
                  <a:latin typeface="+mn-lt"/>
                </a:rPr>
                <a:t>mgrs</a:t>
              </a:r>
            </a:p>
            <a:p>
              <a:pPr>
                <a:lnSpc>
                  <a:spcPts val="1200"/>
                </a:lnSpc>
                <a:spcBef>
                  <a:spcPts val="400"/>
                </a:spcBef>
              </a:pPr>
              <a:r>
                <a:rPr lang="en-US" sz="1200" dirty="0">
                  <a:latin typeface="+mn-lt"/>
                </a:rPr>
                <a:t>74%</a:t>
              </a:r>
            </a:p>
            <a:p>
              <a:pPr>
                <a:lnSpc>
                  <a:spcPts val="1200"/>
                </a:lnSpc>
                <a:spcBef>
                  <a:spcPts val="400"/>
                </a:spcBef>
              </a:pPr>
              <a:r>
                <a:rPr lang="en-US" sz="1200" dirty="0">
                  <a:latin typeface="+mn-lt"/>
                </a:rPr>
                <a:t>74%</a:t>
              </a:r>
            </a:p>
            <a:p>
              <a:pPr>
                <a:lnSpc>
                  <a:spcPts val="1200"/>
                </a:lnSpc>
                <a:spcBef>
                  <a:spcPts val="400"/>
                </a:spcBef>
              </a:pPr>
              <a:r>
                <a:rPr lang="en-US" sz="1200" dirty="0">
                  <a:latin typeface="+mn-lt"/>
                </a:rPr>
                <a:t>90%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-34314" y="3192509"/>
              <a:ext cx="1777199" cy="1504789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2356" y="1813660"/>
            <a:ext cx="8290683" cy="653502"/>
            <a:chOff x="132999" y="1707330"/>
            <a:chExt cx="8290683" cy="653502"/>
          </a:xfrm>
        </p:grpSpPr>
        <p:sp>
          <p:nvSpPr>
            <p:cNvPr id="12" name="Rectangle 11"/>
            <p:cNvSpPr/>
            <p:nvPr/>
          </p:nvSpPr>
          <p:spPr>
            <a:xfrm>
              <a:off x="132999" y="1707330"/>
              <a:ext cx="238691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Provide professional development: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02585" y="2083833"/>
              <a:ext cx="210010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n"/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Basic skills needed for job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402585" y="1902531"/>
              <a:ext cx="32344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Clr>
                  <a:srgbClr val="92D050"/>
                </a:buClr>
                <a:buFont typeface="Wingdings" pitchFamily="2" charset="2"/>
                <a:buChar char="n"/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Equally basic/advanced skills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02585" y="1707330"/>
              <a:ext cx="36652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Advanced skills for more responsibility/advancement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21186" y="1721229"/>
              <a:ext cx="22024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Clr>
                  <a:schemeClr val="accent4"/>
                </a:buClr>
                <a:buFont typeface="Wingdings" pitchFamily="2" charset="2"/>
                <a:buChar char="n"/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Do not provide professional development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32999" y="1707330"/>
              <a:ext cx="8149764" cy="65350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6221300" y="6044093"/>
            <a:ext cx="1695029" cy="2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b="1" dirty="0">
                <a:latin typeface="Calibri" pitchFamily="34" charset="0"/>
              </a:rPr>
              <a:t>Hiring managers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0808" y="1230716"/>
            <a:ext cx="834238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Does your company provide professional development?  If so, what is its main focus?</a:t>
            </a:r>
          </a:p>
        </p:txBody>
      </p:sp>
    </p:spTree>
    <p:extLst>
      <p:ext uri="{BB962C8B-B14F-4D97-AF65-F5344CB8AC3E}">
        <p14:creationId xmlns:p14="http://schemas.microsoft.com/office/powerpoint/2010/main" val="1193028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>
          <a:xfrm>
            <a:off x="191385" y="140212"/>
            <a:ext cx="8665535" cy="1325563"/>
          </a:xfrm>
        </p:spPr>
        <p:txBody>
          <a:bodyPr/>
          <a:lstStyle/>
          <a:p>
            <a:pPr algn="just"/>
            <a:r>
              <a:rPr lang="en-US" dirty="0"/>
              <a:t>The most common programs are in-house training, training on use of programs/systems, management training, and mentoring.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6D93-0A66-4981-8081-555755C4DD9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0808" y="1411477"/>
            <a:ext cx="834238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Types of Professional Development Company/Organization Provides</a:t>
            </a:r>
          </a:p>
        </p:txBody>
      </p:sp>
      <p:graphicFrame>
        <p:nvGraphicFramePr>
          <p:cNvPr id="2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19720"/>
              </p:ext>
            </p:extLst>
          </p:nvPr>
        </p:nvGraphicFramePr>
        <p:xfrm>
          <a:off x="801614" y="1804359"/>
          <a:ext cx="78001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393877" y="2314288"/>
            <a:ext cx="0" cy="1970626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93877" y="4486940"/>
            <a:ext cx="0" cy="1477924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527" y="2047381"/>
            <a:ext cx="109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+mn-lt"/>
                <a:cs typeface="Arial" pitchFamily="34" charset="0"/>
              </a:rPr>
              <a:t>Provided more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340" y="5964864"/>
            <a:ext cx="993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+mn-lt"/>
                <a:cs typeface="Arial" pitchFamily="34" charset="0"/>
              </a:rPr>
              <a:t>Provided less</a:t>
            </a:r>
          </a:p>
        </p:txBody>
      </p:sp>
    </p:spTree>
    <p:extLst>
      <p:ext uri="{BB962C8B-B14F-4D97-AF65-F5344CB8AC3E}">
        <p14:creationId xmlns:p14="http://schemas.microsoft.com/office/powerpoint/2010/main" val="783403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0" y="119426"/>
            <a:ext cx="8484780" cy="1325562"/>
          </a:xfrm>
        </p:spPr>
        <p:txBody>
          <a:bodyPr/>
          <a:lstStyle/>
          <a:p>
            <a:r>
              <a:rPr lang="en-US" dirty="0"/>
              <a:t>Executives and hiring managers indicate that their companies partner with colleges/universities in a variety of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1B4CA-8BEB-407E-98EA-B9B07D461FE8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53546" y="1371893"/>
            <a:ext cx="394468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Partnerships with Colleges/Universities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5797" y="1371893"/>
            <a:ext cx="404746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Ways Company Partners with Colleges/Universities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394838"/>
              </p:ext>
            </p:extLst>
          </p:nvPr>
        </p:nvGraphicFramePr>
        <p:xfrm>
          <a:off x="4561374" y="2091192"/>
          <a:ext cx="4386613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0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776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0" algn="r"/>
                          <a:tab pos="5943600" algn="r"/>
                          <a:tab pos="457200" algn="l"/>
                          <a:tab pos="4572000" algn="r"/>
                          <a:tab pos="5943600" algn="r"/>
                        </a:tabLst>
                      </a:pPr>
                      <a:r>
                        <a:rPr lang="en-US" sz="1400" b="1" u="none" dirty="0">
                          <a:effectLst/>
                        </a:rPr>
                        <a:t>Business</a:t>
                      </a:r>
                      <a:br>
                        <a:rPr lang="en-US" sz="1400" b="1" u="none" dirty="0">
                          <a:effectLst/>
                        </a:rPr>
                      </a:br>
                      <a:r>
                        <a:rPr lang="en-US" sz="1400" b="1" u="none" dirty="0">
                          <a:effectLst/>
                        </a:rPr>
                        <a:t>execs</a:t>
                      </a:r>
                      <a:endParaRPr lang="en-US" sz="1400" b="1" u="none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0" algn="r"/>
                          <a:tab pos="5943600" algn="r"/>
                          <a:tab pos="457200" algn="l"/>
                          <a:tab pos="4572000" algn="r"/>
                          <a:tab pos="5943600" algn="r"/>
                        </a:tabLst>
                      </a:pPr>
                      <a:r>
                        <a:rPr lang="en-US" sz="1400" b="1" u="none" dirty="0">
                          <a:effectLst/>
                        </a:rPr>
                        <a:t>Hiring</a:t>
                      </a:r>
                      <a:br>
                        <a:rPr lang="en-US" sz="1400" b="1" u="none" dirty="0">
                          <a:effectLst/>
                        </a:rPr>
                      </a:br>
                      <a:r>
                        <a:rPr lang="en-US" sz="1400" b="1" u="none" dirty="0">
                          <a:effectLst/>
                        </a:rPr>
                        <a:t>mgrs</a:t>
                      </a:r>
                      <a:endParaRPr lang="en-US" sz="1400" b="1" u="none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4810" algn="l"/>
                        </a:tabLs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Offer service learning, internships, apprenticeships to students</a:t>
                      </a:r>
                      <a:endParaRPr lang="en-US" sz="20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30%</a:t>
                      </a:r>
                      <a:endParaRPr lang="en-US" sz="20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32%</a:t>
                      </a:r>
                      <a:endParaRPr lang="en-US" sz="20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4810" algn="l"/>
                        </a:tabLst>
                      </a:pPr>
                      <a:r>
                        <a:rPr lang="en-US" sz="1400" dirty="0">
                          <a:effectLst/>
                        </a:rPr>
                        <a:t>Leaders/staff serve on boards to advise on curriculum development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4810" algn="l"/>
                        </a:tabLst>
                      </a:pPr>
                      <a:r>
                        <a:rPr lang="en-US" sz="1400" dirty="0">
                          <a:effectLst/>
                        </a:rPr>
                        <a:t>Employees are adjunct faculty to teach courses our company needs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4810" algn="l"/>
                        </a:tabLst>
                      </a:pPr>
                      <a:r>
                        <a:rPr lang="en-US" sz="1400" dirty="0">
                          <a:effectLst/>
                        </a:rPr>
                        <a:t>Company sponsors a scholarship at a college or university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4810" algn="l"/>
                        </a:tabLst>
                      </a:pPr>
                      <a:r>
                        <a:rPr lang="en-US" sz="1400" dirty="0">
                          <a:effectLst/>
                        </a:rPr>
                        <a:t>Collaborate to develop industry-specific degrees or credentials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4810" algn="l"/>
                        </a:tabLst>
                      </a:pPr>
                      <a:r>
                        <a:rPr lang="en-US" sz="1400" dirty="0">
                          <a:effectLst/>
                        </a:rPr>
                        <a:t>Host college/university course(s) at company’s location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4810" algn="l"/>
                        </a:tabLst>
                      </a:pPr>
                      <a:r>
                        <a:rPr lang="en-US" sz="1400" dirty="0">
                          <a:effectLst/>
                        </a:rPr>
                        <a:t>Other ways we partner</a:t>
                      </a:r>
                      <a:endParaRPr lang="en-US" sz="14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44413" y="5856370"/>
            <a:ext cx="4401876" cy="430887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+mn-lt"/>
              </a:rPr>
              <a:t>Employers at larger companies/organizations are more likely to say they partner with colleges/universities in these ways.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67184676"/>
              </p:ext>
            </p:extLst>
          </p:nvPr>
        </p:nvGraphicFramePr>
        <p:xfrm>
          <a:off x="499729" y="1845213"/>
          <a:ext cx="3766394" cy="251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6324" y="3056868"/>
            <a:ext cx="120147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dirty="0">
                <a:latin typeface="+mn-lt"/>
              </a:rPr>
              <a:t>Business executives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725222998"/>
              </p:ext>
            </p:extLst>
          </p:nvPr>
        </p:nvGraphicFramePr>
        <p:xfrm>
          <a:off x="499729" y="3635315"/>
          <a:ext cx="3766394" cy="251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6324" y="4984905"/>
            <a:ext cx="120147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dirty="0">
                <a:latin typeface="+mn-lt"/>
              </a:rPr>
              <a:t>Hiring managers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3774558" y="2530549"/>
            <a:ext cx="329609" cy="34981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67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623888" y="1994775"/>
            <a:ext cx="7850187" cy="2852738"/>
          </a:xfrm>
        </p:spPr>
        <p:txBody>
          <a:bodyPr/>
          <a:lstStyle/>
          <a:p>
            <a:r>
              <a:rPr lang="en-US" sz="3600" dirty="0"/>
              <a:t>Appendix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87B52-16AF-4487-98C0-2E28F2A39D3A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3895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447" y="-62039"/>
            <a:ext cx="7406106" cy="1143000"/>
          </a:xfrm>
        </p:spPr>
        <p:txBody>
          <a:bodyPr/>
          <a:lstStyle/>
          <a:p>
            <a:r>
              <a:rPr lang="en-US" dirty="0"/>
              <a:t>Company/Organization Profile of Executives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21557136"/>
              </p:ext>
            </p:extLst>
          </p:nvPr>
        </p:nvGraphicFramePr>
        <p:xfrm>
          <a:off x="4437587" y="1204143"/>
          <a:ext cx="4338084" cy="182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utoShape 4" descr="Image result for AFL-CIO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AFL-CIO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8" descr="Image result for AFL-CIO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2" descr="Image result for AFL-CIO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027518" y="1169581"/>
            <a:ext cx="0" cy="475057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470723" y="3109831"/>
            <a:ext cx="435189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C:\Users\lsteinmetz\Downloads\noun_Manager team_1320721_73717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25" y="149225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82406" y="1747198"/>
            <a:ext cx="2957164" cy="2149086"/>
            <a:chOff x="1363652" y="1654859"/>
            <a:chExt cx="2613157" cy="1783268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2894894197"/>
                </p:ext>
              </p:extLst>
            </p:nvPr>
          </p:nvGraphicFramePr>
          <p:xfrm>
            <a:off x="1363652" y="1654859"/>
            <a:ext cx="2613157" cy="17832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2298451" y="2130097"/>
              <a:ext cx="1037546" cy="37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Private company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50975" y="2308421"/>
              <a:ext cx="681392" cy="31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Non-</a:t>
              </a:r>
              <a:br>
                <a:rPr lang="en-US" sz="1200" b="1" dirty="0">
                  <a:solidFill>
                    <a:schemeClr val="bg1"/>
                  </a:solidFill>
                  <a:latin typeface="+mn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profit</a:t>
              </a:r>
            </a:p>
          </p:txBody>
        </p:sp>
      </p:grpSp>
      <p:graphicFrame>
        <p:nvGraphicFramePr>
          <p:cNvPr id="57" name="Chart 56"/>
          <p:cNvGraphicFramePr/>
          <p:nvPr>
            <p:extLst>
              <p:ext uri="{D42A27DB-BD31-4B8C-83A1-F6EECF244321}">
                <p14:modId xmlns:p14="http://schemas.microsoft.com/office/powerpoint/2010/main" val="360138954"/>
              </p:ext>
            </p:extLst>
          </p:nvPr>
        </p:nvGraphicFramePr>
        <p:xfrm>
          <a:off x="828826" y="3785826"/>
          <a:ext cx="2679246" cy="233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008214" y="4528353"/>
            <a:ext cx="1272401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25 to 99 employees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97238" y="5316163"/>
            <a:ext cx="127240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100 to 499 employees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51493" y="4466251"/>
            <a:ext cx="127240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500+</a:t>
            </a:r>
            <a:br>
              <a:rPr lang="en-US" sz="1200" b="1" dirty="0">
                <a:solidFill>
                  <a:schemeClr val="bg1"/>
                </a:solidFill>
                <a:latin typeface="+mn-lt"/>
              </a:rPr>
            </a:br>
            <a:r>
              <a:rPr lang="en-US" sz="1200" b="1" dirty="0">
                <a:solidFill>
                  <a:schemeClr val="bg1"/>
                </a:solidFill>
                <a:latin typeface="+mn-lt"/>
              </a:rPr>
              <a:t>employees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729307" y="1736698"/>
            <a:ext cx="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Local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586614" y="1736698"/>
            <a:ext cx="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Regional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17138" y="1736698"/>
            <a:ext cx="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National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442546" y="1736698"/>
            <a:ext cx="1144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Multinational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14055" y="3460412"/>
            <a:ext cx="120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+mn-lt"/>
              </a:rPr>
              <a:t>Northeast</a:t>
            </a:r>
          </a:p>
          <a:p>
            <a:r>
              <a:rPr lang="en-US" sz="1200" b="1" dirty="0">
                <a:solidFill>
                  <a:schemeClr val="tx1"/>
                </a:solidFill>
                <a:latin typeface="+mn-lt"/>
              </a:rPr>
              <a:t>25%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943900" y="5337623"/>
            <a:ext cx="81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n-lt"/>
              </a:rPr>
              <a:t>South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+mn-lt"/>
              </a:rPr>
              <a:t>28%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333303" y="3371291"/>
            <a:ext cx="108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n-lt"/>
              </a:rPr>
              <a:t>Midwest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+mn-lt"/>
              </a:rPr>
              <a:t>24%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195805" y="4092981"/>
            <a:ext cx="74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n-lt"/>
              </a:rPr>
              <a:t>West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+mn-lt"/>
              </a:rPr>
              <a:t>23%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06780" y="1204143"/>
            <a:ext cx="1974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n-lt"/>
              </a:rPr>
              <a:t>COMPANY TYPE/SIZE</a:t>
            </a:r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3900" y="6461125"/>
            <a:ext cx="568325" cy="365125"/>
          </a:xfrm>
        </p:spPr>
        <p:txBody>
          <a:bodyPr/>
          <a:lstStyle/>
          <a:p>
            <a:pPr>
              <a:defRPr/>
            </a:pPr>
            <a:fld id="{A861B4CA-8BEB-407E-98EA-B9B07D461FE8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6A7CD-63F6-9343-8D83-201D078F59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54" y="3592225"/>
            <a:ext cx="3472737" cy="22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02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447" y="-62039"/>
            <a:ext cx="7406106" cy="1143000"/>
          </a:xfrm>
        </p:spPr>
        <p:txBody>
          <a:bodyPr/>
          <a:lstStyle/>
          <a:p>
            <a:r>
              <a:rPr lang="en-US"/>
              <a:t>Company/Organization </a:t>
            </a:r>
            <a:r>
              <a:rPr lang="en-US" dirty="0"/>
              <a:t>Profile of Hiring Managers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03892088"/>
              </p:ext>
            </p:extLst>
          </p:nvPr>
        </p:nvGraphicFramePr>
        <p:xfrm>
          <a:off x="4625155" y="1418488"/>
          <a:ext cx="4338084" cy="162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utoShape 4" descr="Image result for AFL-CIO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AFL-CIO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8" descr="Image result for AFL-CIO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2" descr="Image result for AFL-CIO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" name="Picture 3" descr="C:\Users\lsteinmetz\Downloads\noun_job interview_229651_73717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64" y="128808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48297" y="1564683"/>
            <a:ext cx="2841496" cy="2270304"/>
            <a:chOff x="249959" y="1546568"/>
            <a:chExt cx="2613157" cy="1783268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3314428727"/>
                </p:ext>
              </p:extLst>
            </p:nvPr>
          </p:nvGraphicFramePr>
          <p:xfrm>
            <a:off x="249959" y="1546568"/>
            <a:ext cx="2613157" cy="17832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184758" y="2097798"/>
              <a:ext cx="1037546" cy="37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Private company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37282" y="2200131"/>
              <a:ext cx="672451" cy="37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Non-</a:t>
              </a:r>
              <a:br>
                <a:rPr lang="en-US" sz="1200" b="1" dirty="0">
                  <a:solidFill>
                    <a:schemeClr val="bg1"/>
                  </a:solidFill>
                  <a:latin typeface="+mn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profit</a:t>
              </a:r>
            </a:p>
          </p:txBody>
        </p:sp>
      </p:grpSp>
      <p:graphicFrame>
        <p:nvGraphicFramePr>
          <p:cNvPr id="57" name="Chart 56"/>
          <p:cNvGraphicFramePr/>
          <p:nvPr>
            <p:extLst>
              <p:ext uri="{D42A27DB-BD31-4B8C-83A1-F6EECF244321}">
                <p14:modId xmlns:p14="http://schemas.microsoft.com/office/powerpoint/2010/main" val="805193432"/>
              </p:ext>
            </p:extLst>
          </p:nvPr>
        </p:nvGraphicFramePr>
        <p:xfrm>
          <a:off x="986365" y="3731622"/>
          <a:ext cx="2749750" cy="224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51511" y="4359513"/>
            <a:ext cx="104147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25 to 99 employees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41244" y="5212026"/>
            <a:ext cx="1479622" cy="43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100 to 499 employees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07222" y="4338668"/>
            <a:ext cx="1479622" cy="43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500+</a:t>
            </a:r>
            <a:br>
              <a:rPr lang="en-US" sz="1200" b="1" dirty="0">
                <a:solidFill>
                  <a:schemeClr val="bg1"/>
                </a:solidFill>
                <a:latin typeface="+mn-lt"/>
              </a:rPr>
            </a:br>
            <a:r>
              <a:rPr lang="en-US" sz="1200" b="1" dirty="0">
                <a:solidFill>
                  <a:schemeClr val="bg1"/>
                </a:solidFill>
                <a:latin typeface="+mn-lt"/>
              </a:rPr>
              <a:t>employees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916875" y="1900820"/>
            <a:ext cx="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Local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837980" y="1900820"/>
            <a:ext cx="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Regional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900403" y="1900820"/>
            <a:ext cx="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National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757710" y="1900820"/>
            <a:ext cx="1144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Multinational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79784" y="534505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n-lt"/>
              </a:rPr>
              <a:t>South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+mn-lt"/>
              </a:rPr>
              <a:t>28%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156032" y="4259404"/>
            <a:ext cx="74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Midwest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24%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345366" y="4259403"/>
            <a:ext cx="50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West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23%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06780" y="1204143"/>
            <a:ext cx="1974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n-lt"/>
              </a:rPr>
              <a:t>COMPANY TYPE/SIZE</a:t>
            </a:r>
          </a:p>
        </p:txBody>
      </p:sp>
      <p:sp>
        <p:nvSpPr>
          <p:cNvPr id="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3900" y="6461125"/>
            <a:ext cx="568325" cy="365125"/>
          </a:xfrm>
        </p:spPr>
        <p:txBody>
          <a:bodyPr/>
          <a:lstStyle/>
          <a:p>
            <a:pPr>
              <a:defRPr/>
            </a:pPr>
            <a:fld id="{A861B4CA-8BEB-407E-98EA-B9B07D461FE8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4027518" y="1169581"/>
            <a:ext cx="0" cy="475057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470723" y="3109831"/>
            <a:ext cx="435189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B6E3A19-3D89-2B4E-B2D1-FC578AF319A6}"/>
              </a:ext>
            </a:extLst>
          </p:cNvPr>
          <p:cNvSpPr txBox="1"/>
          <p:nvPr/>
        </p:nvSpPr>
        <p:spPr>
          <a:xfrm>
            <a:off x="7614055" y="3460412"/>
            <a:ext cx="120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+mn-lt"/>
              </a:rPr>
              <a:t>Northeast</a:t>
            </a:r>
          </a:p>
          <a:p>
            <a:r>
              <a:rPr lang="en-US" sz="1200" b="1" dirty="0">
                <a:solidFill>
                  <a:schemeClr val="tx1"/>
                </a:solidFill>
                <a:latin typeface="+mn-lt"/>
              </a:rPr>
              <a:t>25%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7A68AE-561F-BF4D-82F1-A5C4DEE9363E}"/>
              </a:ext>
            </a:extLst>
          </p:cNvPr>
          <p:cNvSpPr txBox="1"/>
          <p:nvPr/>
        </p:nvSpPr>
        <p:spPr>
          <a:xfrm>
            <a:off x="6333303" y="3371291"/>
            <a:ext cx="108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n-lt"/>
              </a:rPr>
              <a:t>Midwest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+mn-lt"/>
              </a:rPr>
              <a:t>23%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D75D08-684D-454B-BACD-56FB8186283D}"/>
              </a:ext>
            </a:extLst>
          </p:cNvPr>
          <p:cNvSpPr txBox="1"/>
          <p:nvPr/>
        </p:nvSpPr>
        <p:spPr>
          <a:xfrm>
            <a:off x="4195805" y="4092981"/>
            <a:ext cx="74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n-lt"/>
              </a:rPr>
              <a:t>West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+mn-lt"/>
              </a:rPr>
              <a:t>24%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BBF3D79-4EE6-9542-BFB9-57E16E2C21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54" y="3592225"/>
            <a:ext cx="3472737" cy="22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5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623888" y="2260600"/>
            <a:ext cx="7886700" cy="2852738"/>
          </a:xfrm>
        </p:spPr>
        <p:txBody>
          <a:bodyPr/>
          <a:lstStyle/>
          <a:p>
            <a:r>
              <a:rPr lang="en-US" sz="3600" dirty="0"/>
              <a:t>Employers on the Value of College and the Role of Colleges and Universities</a:t>
            </a:r>
          </a:p>
        </p:txBody>
      </p:sp>
      <p:pic>
        <p:nvPicPr>
          <p:cNvPr id="23555" name="Picture 2" descr="C:\Users\lsteinmetz\Downloads\noun_Mortarboard_975010_7371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82" y="1438872"/>
            <a:ext cx="1417637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C000C-7513-4778-A345-F7A2A34E29D2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509396"/>
              </p:ext>
            </p:extLst>
          </p:nvPr>
        </p:nvGraphicFramePr>
        <p:xfrm>
          <a:off x="2087563" y="1878013"/>
          <a:ext cx="3948112" cy="419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7" name="Title 2"/>
          <p:cNvSpPr>
            <a:spLocks noGrp="1"/>
          </p:cNvSpPr>
          <p:nvPr>
            <p:ph type="title"/>
          </p:nvPr>
        </p:nvSpPr>
        <p:spPr>
          <a:xfrm>
            <a:off x="340088" y="139882"/>
            <a:ext cx="8161338" cy="1325562"/>
          </a:xfrm>
        </p:spPr>
        <p:txBody>
          <a:bodyPr/>
          <a:lstStyle/>
          <a:p>
            <a:r>
              <a:rPr lang="en-US" dirty="0"/>
              <a:t>More than six in 10 executives and hiring managers express confidence in colleges and universities.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888" y="1543050"/>
            <a:ext cx="7829550" cy="288925"/>
          </a:xfrm>
          <a:prstGeom prst="rect">
            <a:avLst/>
          </a:prstGeom>
        </p:spPr>
        <p:txBody>
          <a:bodyPr lIns="64291" tIns="32146" rIns="64291" bIns="32146"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Confidence in Colleges and Universities</a:t>
            </a:r>
          </a:p>
        </p:txBody>
      </p:sp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2125663" y="5922963"/>
            <a:ext cx="164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Business executives</a:t>
            </a: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4479925" y="5922963"/>
            <a:ext cx="1398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Hiring managers</a:t>
            </a:r>
          </a:p>
        </p:txBody>
      </p: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2349500" y="3538538"/>
            <a:ext cx="54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63%</a:t>
            </a:r>
          </a:p>
        </p:txBody>
      </p: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3100388" y="4402138"/>
            <a:ext cx="544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37%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5F5D4-697D-4A23-95D2-DB15E131448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26634" name="TextBox 21"/>
          <p:cNvSpPr txBox="1">
            <a:spLocks noChangeArrowheads="1"/>
          </p:cNvSpPr>
          <p:nvPr/>
        </p:nvSpPr>
        <p:spPr bwMode="auto">
          <a:xfrm>
            <a:off x="4511675" y="353695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63%</a:t>
            </a:r>
          </a:p>
        </p:txBody>
      </p:sp>
      <p:sp>
        <p:nvSpPr>
          <p:cNvPr id="26635" name="TextBox 23"/>
          <p:cNvSpPr txBox="1">
            <a:spLocks noChangeArrowheads="1"/>
          </p:cNvSpPr>
          <p:nvPr/>
        </p:nvSpPr>
        <p:spPr bwMode="auto">
          <a:xfrm>
            <a:off x="5262563" y="440055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37%</a:t>
            </a:r>
          </a:p>
        </p:txBody>
      </p:sp>
      <p:grpSp>
        <p:nvGrpSpPr>
          <p:cNvPr id="26636" name="Group 4"/>
          <p:cNvGrpSpPr>
            <a:grpSpLocks/>
          </p:cNvGrpSpPr>
          <p:nvPr/>
        </p:nvGrpSpPr>
        <p:grpSpPr bwMode="auto">
          <a:xfrm>
            <a:off x="6602413" y="2293975"/>
            <a:ext cx="2386012" cy="3128925"/>
            <a:chOff x="6730409" y="2410333"/>
            <a:chExt cx="2386188" cy="3129230"/>
          </a:xfrm>
        </p:grpSpPr>
        <p:graphicFrame>
          <p:nvGraphicFramePr>
            <p:cNvPr id="6" name="Content Placeholder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9287835"/>
                </p:ext>
              </p:extLst>
            </p:nvPr>
          </p:nvGraphicFramePr>
          <p:xfrm>
            <a:off x="7009251" y="2410333"/>
            <a:ext cx="1813378" cy="28679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6830428" y="3000904"/>
              <a:ext cx="2286169" cy="6461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This is higher than confidence in colleges and universities among adults nationwide: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03869" y="3934445"/>
              <a:ext cx="455608" cy="2539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45%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15919" y="3711363"/>
              <a:ext cx="455608" cy="2539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54%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25725" y="5176619"/>
              <a:ext cx="1652710" cy="2460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(January 2018, Gallup)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730409" y="2859602"/>
              <a:ext cx="2386188" cy="267996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637" name="Group 30"/>
          <p:cNvGrpSpPr>
            <a:grpSpLocks/>
          </p:cNvGrpSpPr>
          <p:nvPr/>
        </p:nvGrpSpPr>
        <p:grpSpPr bwMode="auto">
          <a:xfrm>
            <a:off x="7473950" y="904875"/>
            <a:ext cx="1228725" cy="1228725"/>
            <a:chOff x="442788" y="2052083"/>
            <a:chExt cx="1691139" cy="1691139"/>
          </a:xfrm>
        </p:grpSpPr>
        <p:pic>
          <p:nvPicPr>
            <p:cNvPr id="26638" name="Picture 3" descr="C:\Users\lsteinmetz\Downloads\noun_university_601075_73717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88" y="2052083"/>
              <a:ext cx="1691139" cy="169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205331" y="2751262"/>
              <a:ext cx="170425" cy="412953"/>
            </a:xfrm>
            <a:prstGeom prst="rect">
              <a:avLst/>
            </a:prstGeom>
            <a:solidFill>
              <a:srgbClr val="F8F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6640" name="Picture 2" descr="C:\Users\lsteinmetz\Downloads\noun_Mortarboard_975010_73717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15" b="20306"/>
            <a:stretch>
              <a:fillRect/>
            </a:stretch>
          </p:blipFill>
          <p:spPr bwMode="auto">
            <a:xfrm>
              <a:off x="1014816" y="2753250"/>
              <a:ext cx="553217" cy="3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232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-19050"/>
            <a:ext cx="7886700" cy="1325563"/>
          </a:xfrm>
        </p:spPr>
        <p:txBody>
          <a:bodyPr/>
          <a:lstStyle/>
          <a:p>
            <a:r>
              <a:rPr lang="en-US" dirty="0"/>
              <a:t>Confidence in Colleges/Universities, </a:t>
            </a:r>
            <a:r>
              <a:rPr lang="en-US" i="1" dirty="0"/>
              <a:t>by Key Subgroups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033678"/>
              </p:ext>
            </p:extLst>
          </p:nvPr>
        </p:nvGraphicFramePr>
        <p:xfrm>
          <a:off x="1233488" y="1292225"/>
          <a:ext cx="6103936" cy="496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6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/>
                          </a:solidFill>
                        </a:rPr>
                        <a:t>Have a</a:t>
                      </a:r>
                      <a:r>
                        <a:rPr lang="en-US" sz="1400" i="1" baseline="0" dirty="0">
                          <a:solidFill>
                            <a:schemeClr val="bg1"/>
                          </a:solidFill>
                        </a:rPr>
                        <a:t> great deal/quite a lot of confidence in colleges/universities</a:t>
                      </a:r>
                      <a:endParaRPr lang="en-US" sz="1300" i="1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33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5" marR="91445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5" marR="91445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Business executives</a:t>
                      </a:r>
                    </a:p>
                  </a:txBody>
                  <a:tcPr marL="91445" marR="91445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Hiring managers</a:t>
                      </a:r>
                    </a:p>
                  </a:txBody>
                  <a:tcPr marL="91445" marR="91445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3">
                <a:tc rowSpan="3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BY</a:t>
                      </a:r>
                      <a:b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COMPANY </a:t>
                      </a:r>
                      <a:b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SIZE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 to 99 employees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64%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 to 499 employees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62%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61%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500+ employees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64%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68%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3">
                <a:tc rowSpan="4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BY</a:t>
                      </a:r>
                      <a:b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OPERATING </a:t>
                      </a:r>
                      <a:b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REGION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Local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65%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63%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Regional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68%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58%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6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National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58%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65%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6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Multinational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63%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68%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63">
                <a:tc rowSpan="4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BY</a:t>
                      </a:r>
                      <a:b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REGION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Northeast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65%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6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South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67%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63%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76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Midwest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69%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71%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76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West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53%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59%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FA690-D698-4BB8-A94B-7DDDDD344E6A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pSp>
        <p:nvGrpSpPr>
          <p:cNvPr id="27696" name="Group 4"/>
          <p:cNvGrpSpPr>
            <a:grpSpLocks/>
          </p:cNvGrpSpPr>
          <p:nvPr/>
        </p:nvGrpSpPr>
        <p:grpSpPr bwMode="auto">
          <a:xfrm>
            <a:off x="7702550" y="547688"/>
            <a:ext cx="1230313" cy="1228725"/>
            <a:chOff x="442788" y="2052083"/>
            <a:chExt cx="1691139" cy="1691139"/>
          </a:xfrm>
        </p:grpSpPr>
        <p:pic>
          <p:nvPicPr>
            <p:cNvPr id="27703" name="Picture 3" descr="C:\Users\lsteinmetz\Downloads\noun_university_601075_73717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88" y="2052083"/>
              <a:ext cx="1691139" cy="169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06528" y="2751262"/>
              <a:ext cx="170205" cy="412952"/>
            </a:xfrm>
            <a:prstGeom prst="rect">
              <a:avLst/>
            </a:prstGeom>
            <a:solidFill>
              <a:srgbClr val="F8F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7705" name="Picture 2" descr="C:\Users\lsteinmetz\Downloads\noun_Mortarboard_975010_73717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15" b="20306"/>
            <a:stretch>
              <a:fillRect/>
            </a:stretch>
          </p:blipFill>
          <p:spPr bwMode="auto">
            <a:xfrm>
              <a:off x="1014816" y="2753250"/>
              <a:ext cx="553217" cy="3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Straight Connector 14"/>
          <p:cNvCxnSpPr/>
          <p:nvPr/>
        </p:nvCxnSpPr>
        <p:spPr>
          <a:xfrm flipV="1">
            <a:off x="5872164" y="5867402"/>
            <a:ext cx="1410379" cy="11824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69517" y="5600927"/>
            <a:ext cx="148272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Circled numbers are significantly different from all executives or all hiring managers.</a:t>
            </a:r>
          </a:p>
        </p:txBody>
      </p:sp>
      <p:sp>
        <p:nvSpPr>
          <p:cNvPr id="17" name="Oval 16"/>
          <p:cNvSpPr/>
          <p:nvPr/>
        </p:nvSpPr>
        <p:spPr>
          <a:xfrm>
            <a:off x="5257801" y="5867402"/>
            <a:ext cx="489857" cy="419724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8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465120"/>
              </p:ext>
            </p:extLst>
          </p:nvPr>
        </p:nvGraphicFramePr>
        <p:xfrm>
          <a:off x="395288" y="2184400"/>
          <a:ext cx="3946525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488950" y="214313"/>
            <a:ext cx="7888288" cy="1325562"/>
          </a:xfrm>
        </p:spPr>
        <p:txBody>
          <a:bodyPr/>
          <a:lstStyle/>
          <a:p>
            <a:pPr algn="just"/>
            <a:r>
              <a:rPr lang="en-US" dirty="0"/>
              <a:t>Executives and hiring managers alike agree on the value of college.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413" y="1595438"/>
            <a:ext cx="3979862" cy="282928"/>
          </a:xfrm>
          <a:prstGeom prst="rect">
            <a:avLst/>
          </a:prstGeom>
        </p:spPr>
        <p:txBody>
          <a:bodyPr lIns="64291" tIns="32146" rIns="64291" bIns="32146">
            <a:spAutoFit/>
          </a:bodyPr>
          <a:lstStyle/>
          <a:p>
            <a:pPr algn="just">
              <a:lnSpc>
                <a:spcPts val="1700"/>
              </a:lnSpc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Importance of Completing a College Education</a:t>
            </a: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457200" y="5922963"/>
            <a:ext cx="164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Business executives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2809875" y="5922963"/>
            <a:ext cx="1400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Hiring managers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648510" y="3125788"/>
            <a:ext cx="54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82%</a:t>
            </a: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1387246" y="5064125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18%</a:t>
            </a:r>
          </a:p>
        </p:txBody>
      </p:sp>
      <p:sp>
        <p:nvSpPr>
          <p:cNvPr id="24585" name="TextBox 12"/>
          <p:cNvSpPr txBox="1">
            <a:spLocks noChangeArrowheads="1"/>
          </p:cNvSpPr>
          <p:nvPr/>
        </p:nvSpPr>
        <p:spPr bwMode="auto">
          <a:xfrm>
            <a:off x="2867025" y="331470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75%</a:t>
            </a:r>
          </a:p>
        </p:txBody>
      </p:sp>
      <p:sp>
        <p:nvSpPr>
          <p:cNvPr id="24586" name="TextBox 13"/>
          <p:cNvSpPr txBox="1">
            <a:spLocks noChangeArrowheads="1"/>
          </p:cNvSpPr>
          <p:nvPr/>
        </p:nvSpPr>
        <p:spPr bwMode="auto">
          <a:xfrm>
            <a:off x="3606800" y="4892675"/>
            <a:ext cx="54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25%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574800"/>
            <a:ext cx="0" cy="463391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580000"/>
              </p:ext>
            </p:extLst>
          </p:nvPr>
        </p:nvGraphicFramePr>
        <p:xfrm>
          <a:off x="4667250" y="2184400"/>
          <a:ext cx="4295775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/>
          <p:cNvSpPr/>
          <p:nvPr/>
        </p:nvSpPr>
        <p:spPr>
          <a:xfrm>
            <a:off x="4837113" y="1595438"/>
            <a:ext cx="3981450" cy="500937"/>
          </a:xfrm>
          <a:prstGeom prst="rect">
            <a:avLst/>
          </a:prstGeom>
        </p:spPr>
        <p:txBody>
          <a:bodyPr lIns="64291" tIns="32146" rIns="64291" bIns="32146"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Evaluation of Whether a College Degree </a:t>
            </a:r>
            <a:b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Is Worth the Time and Money Involved</a:t>
            </a:r>
          </a:p>
        </p:txBody>
      </p:sp>
      <p:sp>
        <p:nvSpPr>
          <p:cNvPr id="24590" name="TextBox 18"/>
          <p:cNvSpPr txBox="1">
            <a:spLocks noChangeArrowheads="1"/>
          </p:cNvSpPr>
          <p:nvPr/>
        </p:nvSpPr>
        <p:spPr bwMode="auto">
          <a:xfrm>
            <a:off x="4819650" y="5922963"/>
            <a:ext cx="164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Business executives</a:t>
            </a:r>
          </a:p>
        </p:txBody>
      </p:sp>
      <p:sp>
        <p:nvSpPr>
          <p:cNvPr id="24591" name="TextBox 19"/>
          <p:cNvSpPr txBox="1">
            <a:spLocks noChangeArrowheads="1"/>
          </p:cNvSpPr>
          <p:nvPr/>
        </p:nvSpPr>
        <p:spPr bwMode="auto">
          <a:xfrm>
            <a:off x="7269163" y="5922963"/>
            <a:ext cx="1398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Hiring managers</a:t>
            </a:r>
          </a:p>
        </p:txBody>
      </p:sp>
      <p:sp>
        <p:nvSpPr>
          <p:cNvPr id="24592" name="TextBox 20"/>
          <p:cNvSpPr txBox="1">
            <a:spLocks noChangeArrowheads="1"/>
          </p:cNvSpPr>
          <p:nvPr/>
        </p:nvSpPr>
        <p:spPr bwMode="auto">
          <a:xfrm>
            <a:off x="5000625" y="2919264"/>
            <a:ext cx="54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88%</a:t>
            </a:r>
          </a:p>
        </p:txBody>
      </p:sp>
      <p:sp>
        <p:nvSpPr>
          <p:cNvPr id="24593" name="TextBox 22"/>
          <p:cNvSpPr txBox="1">
            <a:spLocks noChangeArrowheads="1"/>
          </p:cNvSpPr>
          <p:nvPr/>
        </p:nvSpPr>
        <p:spPr bwMode="auto">
          <a:xfrm>
            <a:off x="7324725" y="3017689"/>
            <a:ext cx="54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85%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5D11F-3F21-4B26-BB1F-8DCE85D99DB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28650" y="161925"/>
            <a:ext cx="7886700" cy="1325563"/>
          </a:xfrm>
        </p:spPr>
        <p:txBody>
          <a:bodyPr/>
          <a:lstStyle/>
          <a:p>
            <a:r>
              <a:rPr lang="en-US" dirty="0"/>
              <a:t>Employers describe what they think the value of college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1CF48-DED7-440A-9877-D4F9AABAA4B7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0" y="1253795"/>
            <a:ext cx="26670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 Their Own Words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53142" y="1915886"/>
            <a:ext cx="8120743" cy="3883024"/>
          </a:xfrm>
          <a:prstGeom prst="wedgeRoundRectCallout">
            <a:avLst>
              <a:gd name="adj1" fmla="val -40456"/>
              <a:gd name="adj2" fmla="val 58501"/>
              <a:gd name="adj3" fmla="val 16667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1871" y="2181234"/>
            <a:ext cx="7848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“The overall college experience is an excellent way to offer diversity, development of all forms of communication, self-discipline, independence, and personal responsibility. These qualities are critical for the workplace.” –Hiring manager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“Potential for advancement is far greater for the college graduates.” –Hiring manager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“A good college can instill a combination of hard job-specific skills and soft real-world skills that can allow a job candidate to contribute to our organization quickly. The degree demonstrates the individual’s ability to commit to a path and complete an objective.” 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–Business executive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“No matter what an individual’s degree is in, the college experience produces a well-rounded individual who is prepared to interact with high-level employees.” –Business executive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488950" y="65088"/>
            <a:ext cx="7888288" cy="1327150"/>
          </a:xfrm>
        </p:spPr>
        <p:txBody>
          <a:bodyPr/>
          <a:lstStyle/>
          <a:p>
            <a:r>
              <a:rPr lang="en-US" dirty="0"/>
              <a:t>Majorities of executives and hiring managers say it is difficult to fill open positions today.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875" y="1574735"/>
            <a:ext cx="8442250" cy="28292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How easy or difficult is it to fill open positions at your company or organization today?</a:t>
            </a:r>
          </a:p>
        </p:txBody>
      </p:sp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1262374" y="2690832"/>
            <a:ext cx="164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Business executives</a:t>
            </a:r>
          </a:p>
        </p:txBody>
      </p: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6372063" y="2690832"/>
            <a:ext cx="1398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r>
              <a:rPr lang="en-US" sz="1400" b="1" dirty="0">
                <a:latin typeface="Calibri" pitchFamily="34" charset="0"/>
              </a:rPr>
              <a:t>Hiring managers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EF261-6EA6-4AE5-8C62-EAE855B1FF0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aphicFrame>
        <p:nvGraphicFramePr>
          <p:cNvPr id="2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331181"/>
              </p:ext>
            </p:extLst>
          </p:nvPr>
        </p:nvGraphicFramePr>
        <p:xfrm>
          <a:off x="381312" y="3208357"/>
          <a:ext cx="3397250" cy="290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681" name="Group 12"/>
          <p:cNvGrpSpPr>
            <a:grpSpLocks/>
          </p:cNvGrpSpPr>
          <p:nvPr/>
        </p:nvGrpSpPr>
        <p:grpSpPr bwMode="auto">
          <a:xfrm>
            <a:off x="1898650" y="1966434"/>
            <a:ext cx="5346700" cy="277812"/>
            <a:chOff x="1350273" y="2051529"/>
            <a:chExt cx="5346704" cy="277001"/>
          </a:xfrm>
        </p:grpSpPr>
        <p:sp>
          <p:nvSpPr>
            <p:cNvPr id="28687" name="TextBox 3"/>
            <p:cNvSpPr txBox="1">
              <a:spLocks noChangeArrowheads="1"/>
            </p:cNvSpPr>
            <p:nvPr/>
          </p:nvSpPr>
          <p:spPr bwMode="auto">
            <a:xfrm>
              <a:off x="1350273" y="2051529"/>
              <a:ext cx="9492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1450" indent="-171450"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1pPr>
              <a:lvl2pPr marL="742950" indent="-285750"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2pPr>
              <a:lvl3pPr marL="1143000" indent="-228600"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3pPr>
              <a:lvl4pPr marL="1600200" indent="-228600"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4pPr>
              <a:lvl5pPr marL="2057400" indent="-228600"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9pPr>
            </a:lstStyle>
            <a:p>
              <a:pPr>
                <a:buClr>
                  <a:schemeClr val="accent1"/>
                </a:buClr>
                <a:buFont typeface="Wingdings" pitchFamily="2" charset="2"/>
                <a:buChar char="n"/>
              </a:pPr>
              <a:r>
                <a:rPr lang="en-US" sz="1200" dirty="0">
                  <a:latin typeface="Calibri" pitchFamily="34" charset="0"/>
                </a:rPr>
                <a:t>Very easy</a:t>
              </a:r>
            </a:p>
          </p:txBody>
        </p:sp>
        <p:sp>
          <p:nvSpPr>
            <p:cNvPr id="28688" name="TextBox 15"/>
            <p:cNvSpPr txBox="1">
              <a:spLocks noChangeArrowheads="1"/>
            </p:cNvSpPr>
            <p:nvPr/>
          </p:nvSpPr>
          <p:spPr bwMode="auto">
            <a:xfrm>
              <a:off x="2354721" y="2051529"/>
              <a:ext cx="133709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1450" indent="-171450"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1pPr>
              <a:lvl2pPr marL="742950" indent="-285750"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2pPr>
              <a:lvl3pPr marL="1143000" indent="-228600"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3pPr>
              <a:lvl4pPr marL="1600200" indent="-228600"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4pPr>
              <a:lvl5pPr marL="2057400" indent="-228600"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Sans" pitchFamily="-68" charset="0"/>
                  <a:ea typeface="ヒラギノ角ゴ ProN W3" pitchFamily="-68" charset="-128"/>
                  <a:sym typeface="GillSans" pitchFamily="-68" charset="0"/>
                </a:defRPr>
              </a:lvl9pPr>
            </a:lstStyle>
            <a:p>
              <a:pPr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200" dirty="0">
                  <a:latin typeface="Calibri" pitchFamily="34" charset="0"/>
                </a:rPr>
                <a:t>Somewhat easy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17275" y="2051529"/>
              <a:ext cx="1533526" cy="2770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71450" indent="-171450">
                <a:buClr>
                  <a:schemeClr val="accent5"/>
                </a:buClr>
                <a:buFont typeface="Wingdings" pitchFamily="2" charset="2"/>
                <a:buChar char="n"/>
                <a:defRPr/>
              </a:pPr>
              <a:r>
                <a:rPr lang="en-US" sz="1200" dirty="0">
                  <a:latin typeface="Calibri" pitchFamily="34" charset="0"/>
                </a:rPr>
                <a:t>Somewhat difficult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50801" y="2051529"/>
              <a:ext cx="1146176" cy="2770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71450" indent="-171450">
                <a:buClr>
                  <a:schemeClr val="accent4"/>
                </a:buClr>
                <a:buFont typeface="Wingdings" pitchFamily="2" charset="2"/>
                <a:buChar char="n"/>
                <a:defRPr/>
              </a:pPr>
              <a:r>
                <a:rPr lang="en-US" sz="1200" dirty="0">
                  <a:latin typeface="Calibri" pitchFamily="34" charset="0"/>
                </a:rPr>
                <a:t>Very difficult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50273" y="2051529"/>
              <a:ext cx="5346704" cy="277001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8682" name="TextBox 21"/>
          <p:cNvSpPr txBox="1">
            <a:spLocks noChangeArrowheads="1"/>
          </p:cNvSpPr>
          <p:nvPr/>
        </p:nvSpPr>
        <p:spPr bwMode="auto">
          <a:xfrm>
            <a:off x="2235512" y="4360882"/>
            <a:ext cx="674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44%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EASY</a:t>
            </a:r>
          </a:p>
        </p:txBody>
      </p:sp>
      <p:sp>
        <p:nvSpPr>
          <p:cNvPr id="28683" name="TextBox 20"/>
          <p:cNvSpPr txBox="1">
            <a:spLocks noChangeArrowheads="1"/>
          </p:cNvSpPr>
          <p:nvPr/>
        </p:nvSpPr>
        <p:spPr bwMode="auto">
          <a:xfrm>
            <a:off x="990912" y="4360882"/>
            <a:ext cx="109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56%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DIFFICULT</a:t>
            </a:r>
          </a:p>
        </p:txBody>
      </p:sp>
      <p:graphicFrame>
        <p:nvGraphicFramePr>
          <p:cNvPr id="3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599732"/>
              </p:ext>
            </p:extLst>
          </p:nvPr>
        </p:nvGraphicFramePr>
        <p:xfrm>
          <a:off x="5349713" y="3208357"/>
          <a:ext cx="3397250" cy="290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685" name="TextBox 24"/>
          <p:cNvSpPr txBox="1">
            <a:spLocks noChangeArrowheads="1"/>
          </p:cNvSpPr>
          <p:nvPr/>
        </p:nvSpPr>
        <p:spPr bwMode="auto">
          <a:xfrm>
            <a:off x="7203913" y="4322782"/>
            <a:ext cx="674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46%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EASY</a:t>
            </a:r>
          </a:p>
        </p:txBody>
      </p:sp>
      <p:sp>
        <p:nvSpPr>
          <p:cNvPr id="28686" name="TextBox 25"/>
          <p:cNvSpPr txBox="1">
            <a:spLocks noChangeArrowheads="1"/>
          </p:cNvSpPr>
          <p:nvPr/>
        </p:nvSpPr>
        <p:spPr bwMode="auto">
          <a:xfrm>
            <a:off x="5959313" y="4322782"/>
            <a:ext cx="1096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68" charset="0"/>
                <a:ea typeface="ヒラギノ角ゴ ProN W3" pitchFamily="-68" charset="-128"/>
                <a:sym typeface="GillSans" pitchFamily="-68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54%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DIFFICULT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59" y="3219152"/>
            <a:ext cx="1148211" cy="11482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-19050"/>
            <a:ext cx="7886700" cy="1325563"/>
          </a:xfrm>
        </p:spPr>
        <p:txBody>
          <a:bodyPr/>
          <a:lstStyle/>
          <a:p>
            <a:r>
              <a:rPr lang="en-US" dirty="0"/>
              <a:t>Difficulty Hiring Today, </a:t>
            </a:r>
            <a:r>
              <a:rPr lang="en-US" i="1" dirty="0"/>
              <a:t>by Key Subgroups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362765"/>
              </p:ext>
            </p:extLst>
          </p:nvPr>
        </p:nvGraphicFramePr>
        <p:xfrm>
          <a:off x="1233488" y="1292225"/>
          <a:ext cx="6103936" cy="496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6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/>
                          </a:solidFill>
                        </a:rPr>
                        <a:t>It is somewhat/very difficult</a:t>
                      </a:r>
                      <a:r>
                        <a:rPr lang="en-US" sz="1400" i="1" baseline="0" dirty="0">
                          <a:solidFill>
                            <a:schemeClr val="bg1"/>
                          </a:solidFill>
                        </a:rPr>
                        <a:t> to fill positions at my company today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33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5" marR="91445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5" marR="91445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Business executives</a:t>
                      </a:r>
                    </a:p>
                  </a:txBody>
                  <a:tcPr marL="91445" marR="91445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Hiring managers</a:t>
                      </a:r>
                    </a:p>
                  </a:txBody>
                  <a:tcPr marL="91445" marR="91445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3">
                <a:tc rowSpan="3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BY</a:t>
                      </a:r>
                      <a:b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COMPANY </a:t>
                      </a:r>
                      <a:b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SIZE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 to 99 employees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54%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58%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 to 499 employees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59%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500+ employees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53%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47%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3">
                <a:tc rowSpan="4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BY</a:t>
                      </a:r>
                      <a:b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OPERATING </a:t>
                      </a:r>
                      <a:b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REGION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Local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52%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52%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Regional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51%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53%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6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National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55%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6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Multinational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58%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63">
                <a:tc rowSpan="4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BY</a:t>
                      </a:r>
                      <a:b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REGION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Northeast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58%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57%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6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South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51%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47%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76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Midwest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56%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56%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76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West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59%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59%</a:t>
                      </a:r>
                    </a:p>
                  </a:txBody>
                  <a:tcPr marL="91445" marR="91445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BC840-77E4-4361-84CF-32DADCD9977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724" y="1139979"/>
            <a:ext cx="1148211" cy="114821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477001" y="2895602"/>
            <a:ext cx="489857" cy="419724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466115" y="5105402"/>
            <a:ext cx="489857" cy="419724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ACU_template_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illSans"/>
        <a:ea typeface="ヒラギノ角ゴ ProN W3"/>
        <a:cs typeface=""/>
      </a:majorFont>
      <a:minorFont>
        <a:latin typeface="Gill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-68" charset="0"/>
            <a:ea typeface="ヒラギノ角ゴ ProN W3" pitchFamily="-68" charset="-128"/>
            <a:sym typeface="GillSans" pitchFamily="-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-68" charset="0"/>
            <a:ea typeface="ヒラギノ角ゴ ProN W3" pitchFamily="-68" charset="-128"/>
            <a:sym typeface="GillSans" pitchFamily="-6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Custom 2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99"/>
      </a:accent1>
      <a:accent2>
        <a:srgbClr val="76A1E0"/>
      </a:accent2>
      <a:accent3>
        <a:srgbClr val="EFAE2D"/>
      </a:accent3>
      <a:accent4>
        <a:srgbClr val="BF1609"/>
      </a:accent4>
      <a:accent5>
        <a:srgbClr val="E77663"/>
      </a:accent5>
      <a:accent6>
        <a:srgbClr val="606060"/>
      </a:accent6>
      <a:hlink>
        <a:srgbClr val="CC0000"/>
      </a:hlink>
      <a:folHlink>
        <a:srgbClr val="FF7C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AACU_template_2</Template>
  <TotalTime>3639</TotalTime>
  <Pages>0</Pages>
  <Words>2057</Words>
  <Characters>0</Characters>
  <Application>Microsoft Office PowerPoint</Application>
  <PresentationFormat>Letter Paper (8.5x11 in)</PresentationFormat>
  <Lines>0</Lines>
  <Paragraphs>537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GillSans</vt:lpstr>
      <vt:lpstr>Times New Roman</vt:lpstr>
      <vt:lpstr>Wingdings</vt:lpstr>
      <vt:lpstr>ヒラギノ角ゴ ProN W3</vt:lpstr>
      <vt:lpstr>1_AACU_template_2</vt:lpstr>
      <vt:lpstr>5_Custom Design</vt:lpstr>
      <vt:lpstr>4_Custom Design</vt:lpstr>
      <vt:lpstr>3_Custom Design</vt:lpstr>
      <vt:lpstr>1_Custom Design</vt:lpstr>
      <vt:lpstr>2_Custom Design</vt:lpstr>
      <vt:lpstr>Custom Design</vt:lpstr>
      <vt:lpstr>PowerPoint Presentation</vt:lpstr>
      <vt:lpstr>Methodology</vt:lpstr>
      <vt:lpstr>Employers on the Value of College and the Role of Colleges and Universities</vt:lpstr>
      <vt:lpstr>More than six in 10 executives and hiring managers express confidence in colleges and universities.</vt:lpstr>
      <vt:lpstr>Confidence in Colleges/Universities, by Key Subgroups</vt:lpstr>
      <vt:lpstr>Executives and hiring managers alike agree on the value of college.</vt:lpstr>
      <vt:lpstr>Employers describe what they think the value of college is.</vt:lpstr>
      <vt:lpstr>Majorities of executives and hiring managers say it is difficult to fill open positions today.</vt:lpstr>
      <vt:lpstr>Difficulty Hiring Today, by Key Subgroups</vt:lpstr>
      <vt:lpstr>Both employer audiences express broad satisfaction with recent college graduate hires’ ability to apply skills and knowledge they learned in college.</vt:lpstr>
      <vt:lpstr>Employers view their recent hires out of college as mostly prepared to succeed in entry-level positions but not necessarily to advance beyond that.</vt:lpstr>
      <vt:lpstr>Majorities believe that colleges need to make improvements to ensure that graduates gain the skills and knowledge needed for success, especially for advancement.</vt:lpstr>
      <vt:lpstr> Employers’ Priorities for College Learning and Sense of Recent Graduates’ Preparedness</vt:lpstr>
      <vt:lpstr>The learning priorities that executives and hiring managers value most highly cut across majors. </vt:lpstr>
      <vt:lpstr>Executives and hiring managers rank several other learning outcomes as only slightly less important. </vt:lpstr>
      <vt:lpstr>Notable gaps emerge between the importance of key learning outcomes and executives’ sense that recent graduates are prepared in these areas, even with some improvements.</vt:lpstr>
      <vt:lpstr>Hiring managers also identify gaps in recent graduates’ preparedness on key learning outcomes.</vt:lpstr>
      <vt:lpstr>Executives and hiring managers identify similar gaps in recent graduates’ preparedness on key learning outcomes.</vt:lpstr>
      <vt:lpstr>Applied and project-based learning experiences, particularly internships or apprentice experiences, give recent college graduates an edge with both employer audiences.</vt:lpstr>
      <vt:lpstr>Executives and hiring managers think ePortfolios are more useful than college transcripts alone.</vt:lpstr>
      <vt:lpstr> Employers Providing Professional Development</vt:lpstr>
      <vt:lpstr>Most employers provide professional development opportunities.</vt:lpstr>
      <vt:lpstr>The most common programs are in-house training, training on use of programs/systems, management training, and mentoring.</vt:lpstr>
      <vt:lpstr>Executives and hiring managers indicate that their companies partner with colleges/universities in a variety of ways.</vt:lpstr>
      <vt:lpstr>Appendix</vt:lpstr>
      <vt:lpstr>Company/Organization Profile of Executives</vt:lpstr>
      <vt:lpstr>Company/Organization Profile of Hiring Managers</vt:lpstr>
    </vt:vector>
  </TitlesOfParts>
  <Company>AAC&amp;U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Fulfilling the American Dream: Liberal Education and the Future of Work</dc:title>
  <dc:subject>Fulfilling the American Dream: Liberal Education and the Future of Work</dc:subject>
  <dc:creator/>
  <cp:keywords>Employer Research</cp:keywords>
  <dc:description>Key findings from surveys of business executives and hiring managers conducted May-June 2018</dc:description>
  <cp:lastModifiedBy>Barbara McCuen</cp:lastModifiedBy>
  <cp:revision>386</cp:revision>
  <cp:lastPrinted>2018-07-12T20:36:35Z</cp:lastPrinted>
  <dcterms:created xsi:type="dcterms:W3CDTF">2010-07-06T13:30:31Z</dcterms:created>
  <dcterms:modified xsi:type="dcterms:W3CDTF">2018-08-28T01:23:17Z</dcterms:modified>
</cp:coreProperties>
</file>